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56"/>
  </p:notesMasterIdLst>
  <p:sldIdLst>
    <p:sldId id="266" r:id="rId2"/>
    <p:sldId id="267" r:id="rId3"/>
    <p:sldId id="300" r:id="rId4"/>
    <p:sldId id="277" r:id="rId5"/>
    <p:sldId id="307" r:id="rId6"/>
    <p:sldId id="308" r:id="rId7"/>
    <p:sldId id="278" r:id="rId8"/>
    <p:sldId id="279" r:id="rId9"/>
    <p:sldId id="346" r:id="rId10"/>
    <p:sldId id="347" r:id="rId11"/>
    <p:sldId id="321" r:id="rId12"/>
    <p:sldId id="394" r:id="rId13"/>
    <p:sldId id="392" r:id="rId14"/>
    <p:sldId id="349" r:id="rId15"/>
    <p:sldId id="350" r:id="rId16"/>
    <p:sldId id="393" r:id="rId17"/>
    <p:sldId id="351" r:id="rId18"/>
    <p:sldId id="309" r:id="rId19"/>
    <p:sldId id="353" r:id="rId20"/>
    <p:sldId id="354" r:id="rId21"/>
    <p:sldId id="355" r:id="rId22"/>
    <p:sldId id="356" r:id="rId23"/>
    <p:sldId id="357" r:id="rId24"/>
    <p:sldId id="358" r:id="rId25"/>
    <p:sldId id="391" r:id="rId26"/>
    <p:sldId id="359" r:id="rId27"/>
    <p:sldId id="360" r:id="rId28"/>
    <p:sldId id="362" r:id="rId29"/>
    <p:sldId id="312" r:id="rId30"/>
    <p:sldId id="363" r:id="rId31"/>
    <p:sldId id="364" r:id="rId32"/>
    <p:sldId id="367" r:id="rId33"/>
    <p:sldId id="368" r:id="rId34"/>
    <p:sldId id="369" r:id="rId35"/>
    <p:sldId id="370" r:id="rId36"/>
    <p:sldId id="371" r:id="rId37"/>
    <p:sldId id="372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74" r:id="rId50"/>
    <p:sldId id="373" r:id="rId51"/>
    <p:sldId id="375" r:id="rId52"/>
    <p:sldId id="387" r:id="rId53"/>
    <p:sldId id="390" r:id="rId54"/>
    <p:sldId id="389" r:id="rId55"/>
  </p:sldIdLst>
  <p:sldSz cx="12192000" cy="6858000"/>
  <p:notesSz cx="6858000" cy="9144000"/>
  <p:embeddedFontLst>
    <p:embeddedFont>
      <p:font typeface="Cambria Math" panose="02040503050406030204" pitchFamily="18" charset="0"/>
      <p:regular r:id="rId57"/>
    </p:embeddedFont>
    <p:embeddedFont>
      <p:font typeface="Noto Sans" panose="020B0502040504020204" pitchFamily="34" charset="0"/>
      <p:regular r:id="rId58"/>
      <p:bold r:id="rId59"/>
    </p:embeddedFont>
    <p:embeddedFont>
      <p:font typeface="Noto Sans Black" panose="020B0502040504020204" pitchFamily="34" charset="0"/>
      <p:bold r:id="rId60"/>
    </p:embeddedFont>
    <p:embeddedFont>
      <p:font typeface="Noto Sans KR" panose="020B0200000000000000" pitchFamily="50" charset="-127"/>
      <p:regular r:id="rId61"/>
      <p:bold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260"/>
    <a:srgbClr val="2B7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8719" autoAdjust="0"/>
  </p:normalViewPr>
  <p:slideViewPr>
    <p:cSldViewPr snapToGrid="0">
      <p:cViewPr varScale="1">
        <p:scale>
          <a:sx n="69" d="100"/>
          <a:sy n="69" d="100"/>
        </p:scale>
        <p:origin x="930" y="45"/>
      </p:cViewPr>
      <p:guideLst>
        <p:guide orient="horz" pos="2158"/>
        <p:guide pos="3839"/>
      </p:guideLst>
    </p:cSldViewPr>
  </p:slideViewPr>
  <p:notesTextViewPr>
    <p:cViewPr>
      <p:scale>
        <a:sx n="104" d="100"/>
        <a:sy n="10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28B0A80-13FA-472B-8D8B-AE29A549330E}" type="datetime1">
              <a:rPr lang="ko-KR" altLang="en-US"/>
              <a:pPr lvl="0">
                <a:defRPr/>
              </a:pPr>
              <a:t>2025-06-08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B55ED50-7657-40F4-8D4C-C1F121A6F0D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B55ED50-7657-40F4-8D4C-C1F121A6F0D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19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B55ED50-7657-40F4-8D4C-C1F121A6F0D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B55ED50-7657-40F4-8D4C-C1F121A6F0D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23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B55ED50-7657-40F4-8D4C-C1F121A6F0D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24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B55ED50-7657-40F4-8D4C-C1F121A6F0D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25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B55ED50-7657-40F4-8D4C-C1F121A6F0D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27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B55ED50-7657-40F4-8D4C-C1F121A6F0D8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28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Transit algorithm</a:t>
            </a:r>
            <a:r>
              <a:rPr lang="ko-KR" altLang="en-US" dirty="0"/>
              <a:t>에서는 문제 정의를 다음과 같이 구체화했음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가중치 정보를 알기 위해 데이터를 </a:t>
            </a:r>
            <a:r>
              <a:rPr lang="ko-KR" altLang="en-US" dirty="0" err="1"/>
              <a:t>네이버맵에서</a:t>
            </a:r>
            <a:r>
              <a:rPr lang="ko-KR" altLang="en-US" dirty="0"/>
              <a:t> 직접 크롤링함</a:t>
            </a:r>
            <a:r>
              <a:rPr lang="en-US" altLang="ko-KR" dirty="0"/>
              <a:t>. </a:t>
            </a:r>
            <a:r>
              <a:rPr lang="ko-KR" altLang="en-US" dirty="0"/>
              <a:t>또 환승역 노드를 분리하고 해당 노드들 간 가중치 </a:t>
            </a:r>
            <a:r>
              <a:rPr lang="en-US" altLang="ko-KR" dirty="0"/>
              <a:t>2</a:t>
            </a:r>
            <a:r>
              <a:rPr lang="ko-KR" altLang="en-US" dirty="0"/>
              <a:t>인 간선을 추가함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2</a:t>
            </a:r>
            <a:r>
              <a:rPr lang="ko-KR" altLang="en-US" dirty="0"/>
              <a:t>호선 순환 노선에서 발생하는 오류를 막기 위해 시청역을 시청역과 종점 시청역으로 분리한 후 </a:t>
            </a:r>
            <a:r>
              <a:rPr lang="en-US" altLang="ko-KR" dirty="0"/>
              <a:t>10^(-6)</a:t>
            </a:r>
            <a:r>
              <a:rPr lang="ko-KR" altLang="en-US" dirty="0"/>
              <a:t>인 간선을 추가함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그림에서 주황색으로 표시된 환승 노드 사이를 간선으로만 이었지만 실제로는 평균 </a:t>
            </a:r>
            <a:r>
              <a:rPr lang="en-US" altLang="ko-KR" dirty="0"/>
              <a:t>5.28</a:t>
            </a:r>
            <a:r>
              <a:rPr lang="ko-KR" altLang="en-US" dirty="0"/>
              <a:t>개의 노드가 존재 </a:t>
            </a:r>
            <a:r>
              <a:rPr lang="en-US" altLang="ko-KR" dirty="0"/>
              <a:t>-&gt; </a:t>
            </a:r>
            <a:r>
              <a:rPr lang="ko-KR" altLang="en-US" dirty="0"/>
              <a:t>그러나 이는 실제 경로 탐색에는 의미가 없음</a:t>
            </a:r>
            <a:r>
              <a:rPr lang="en-US" altLang="ko-KR" dirty="0"/>
              <a:t>. </a:t>
            </a:r>
            <a:r>
              <a:rPr lang="ko-KR" altLang="en-US" dirty="0"/>
              <a:t>따라서 이를 단순화해 환승 노드들만으로 최단 경로를 탐색 후 입력으로 들어온 역에서 환승역까지의 거리를 더해서 최종 경로를 결정할 수 있겠다는 생각을 할 수 있음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265</a:t>
            </a:r>
            <a:r>
              <a:rPr lang="ko-KR" altLang="en-US" dirty="0"/>
              <a:t>개의 노드</a:t>
            </a:r>
            <a:r>
              <a:rPr lang="en-US" altLang="ko-KR" dirty="0"/>
              <a:t>, 283</a:t>
            </a:r>
            <a:r>
              <a:rPr lang="ko-KR" altLang="en-US" dirty="0"/>
              <a:t>개의 간선이 존재하는 그래프에서의 최단 경로 탐색을 </a:t>
            </a:r>
            <a:r>
              <a:rPr lang="en-US" altLang="ko-KR" dirty="0"/>
              <a:t>transfer node</a:t>
            </a:r>
            <a:r>
              <a:rPr lang="ko-KR" altLang="en-US" dirty="0"/>
              <a:t>들로만 이루어진 </a:t>
            </a:r>
            <a:r>
              <a:rPr lang="en-US" altLang="ko-KR" dirty="0"/>
              <a:t>39</a:t>
            </a:r>
            <a:r>
              <a:rPr lang="ko-KR" altLang="en-US" dirty="0"/>
              <a:t>개의 노드</a:t>
            </a:r>
            <a:r>
              <a:rPr lang="en-US" altLang="ko-KR" dirty="0"/>
              <a:t>, 57</a:t>
            </a:r>
            <a:r>
              <a:rPr lang="ko-KR" altLang="en-US" dirty="0"/>
              <a:t>개의 간선이 존재하는 그래프에서의 최단 경로 탐색으로 단순화할 수 있으므로 합리적으로 생각됨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이에 대한 구현은 각 부분을 </a:t>
            </a:r>
            <a:r>
              <a:rPr lang="ko-KR" altLang="en-US" dirty="0" err="1"/>
              <a:t>추상화하여</a:t>
            </a:r>
            <a:r>
              <a:rPr lang="ko-KR" altLang="en-US" dirty="0"/>
              <a:t> 환승역 간의 </a:t>
            </a:r>
            <a:r>
              <a:rPr lang="en-US" altLang="ko-KR" dirty="0" err="1"/>
              <a:t>apsp</a:t>
            </a:r>
            <a:r>
              <a:rPr lang="en-US" altLang="ko-KR" dirty="0"/>
              <a:t> </a:t>
            </a:r>
            <a:r>
              <a:rPr lang="ko-KR" altLang="en-US" dirty="0"/>
              <a:t>결과를 해시 테이블에 저장하고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input </a:t>
            </a:r>
            <a:r>
              <a:rPr lang="ko-KR" altLang="en-US" dirty="0"/>
              <a:t>역이 주어지면 인접 환승역만 잘 구해서 </a:t>
            </a:r>
            <a:r>
              <a:rPr lang="ko-KR" altLang="en-US" dirty="0" err="1"/>
              <a:t>인접환승역과</a:t>
            </a:r>
            <a:r>
              <a:rPr lang="ko-KR" altLang="en-US" dirty="0"/>
              <a:t> 해당 역까지의 경로를 </a:t>
            </a:r>
            <a:r>
              <a:rPr lang="ko-KR" altLang="en-US" dirty="0" err="1"/>
              <a:t>반환받음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그래서 최종적으로 이런 공식</a:t>
            </a:r>
            <a:r>
              <a:rPr lang="en-US" altLang="ko-KR" dirty="0"/>
              <a:t>(ppt)</a:t>
            </a:r>
            <a:r>
              <a:rPr lang="ko-KR" altLang="en-US" dirty="0"/>
              <a:t>을 통해 전체 경로를 구할 수 있게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 때 </a:t>
            </a:r>
            <a:r>
              <a:rPr lang="en-US" altLang="ko-KR" dirty="0" err="1"/>
              <a:t>apsp</a:t>
            </a:r>
            <a:r>
              <a:rPr lang="ko-KR" altLang="en-US" dirty="0"/>
              <a:t>에 다양한 알고리즘들이 </a:t>
            </a:r>
            <a:r>
              <a:rPr lang="ko-KR" altLang="en-US" dirty="0" err="1"/>
              <a:t>사용가능하나</a:t>
            </a:r>
            <a:r>
              <a:rPr lang="ko-KR" altLang="en-US" dirty="0"/>
              <a:t> </a:t>
            </a:r>
            <a:r>
              <a:rPr lang="ko-KR" altLang="en-US" dirty="0" err="1"/>
              <a:t>다익스트라와</a:t>
            </a:r>
            <a:r>
              <a:rPr lang="ko-KR" altLang="en-US" dirty="0"/>
              <a:t> </a:t>
            </a:r>
            <a:r>
              <a:rPr lang="ko-KR" altLang="en-US" dirty="0" err="1"/>
              <a:t>다이알</a:t>
            </a:r>
            <a:r>
              <a:rPr lang="ko-KR" altLang="en-US" dirty="0"/>
              <a:t> 정도만 사용함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그리고 일반 노드에서 환승역까지의 경로 및 가중치는 그냥 </a:t>
            </a:r>
            <a:r>
              <a:rPr lang="en-US" altLang="ko-KR" dirty="0"/>
              <a:t>list slicing</a:t>
            </a:r>
            <a:r>
              <a:rPr lang="ko-KR" altLang="en-US" dirty="0"/>
              <a:t>으로 구현함</a:t>
            </a:r>
            <a:r>
              <a:rPr lang="en-US" altLang="ko-KR" dirty="0"/>
              <a:t>. n’</a:t>
            </a:r>
            <a:r>
              <a:rPr lang="ko-KR" altLang="en-US" dirty="0"/>
              <a:t>은 </a:t>
            </a:r>
            <a:r>
              <a:rPr lang="en-US" altLang="ko-KR" dirty="0"/>
              <a:t>5.28 </a:t>
            </a:r>
            <a:r>
              <a:rPr lang="ko-KR" altLang="en-US" dirty="0"/>
              <a:t>이하의 값을 기대할 수 이렇게 구현하는 것이 가장 빠를 것이라 생각했기 때문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그러나 만약 최단경로가 환승역을 지나지 않는다면 돌아가는 길을 안내해줄 거임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2335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이미지의 케이스가 한 예시가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040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케이스를 보다 체계적으로 정의해보면 </a:t>
            </a:r>
            <a:r>
              <a:rPr lang="en-US" altLang="ko-KR" dirty="0"/>
              <a:t>input node </a:t>
            </a: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각각은 다음과 같은 </a:t>
            </a:r>
            <a:r>
              <a:rPr lang="en-US" altLang="ko-KR" dirty="0"/>
              <a:t>3</a:t>
            </a:r>
            <a:r>
              <a:rPr lang="ko-KR" altLang="en-US" dirty="0"/>
              <a:t>가지 형태가 가능하고 각 형태의 쌍들에 대해서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526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case0~case3</a:t>
            </a:r>
            <a:r>
              <a:rPr lang="ko-KR" altLang="en-US" dirty="0"/>
              <a:t>이 존재함 </a:t>
            </a:r>
            <a:r>
              <a:rPr lang="en-US" altLang="ko-KR" dirty="0"/>
              <a:t>(//, // </a:t>
            </a:r>
            <a:r>
              <a:rPr lang="ko-KR" altLang="en-US" dirty="0"/>
              <a:t>하고 돌아오기</a:t>
            </a:r>
            <a:r>
              <a:rPr lang="en-US" altLang="ko-KR" dirty="0"/>
              <a:t>) </a:t>
            </a:r>
            <a:r>
              <a:rPr lang="ko-KR" altLang="en-US" dirty="0"/>
              <a:t>먼저 </a:t>
            </a:r>
            <a:r>
              <a:rPr lang="en-US" altLang="ko-KR" dirty="0"/>
              <a:t>case0</a:t>
            </a:r>
            <a:r>
              <a:rPr lang="ko-KR" altLang="en-US" dirty="0"/>
              <a:t>일 경우 현재 역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  <a:r>
              <a:rPr lang="en-US" altLang="ko-KR" dirty="0"/>
              <a:t>0 </a:t>
            </a:r>
            <a:r>
              <a:rPr lang="ko-KR" altLang="en-US" dirty="0"/>
              <a:t>반환</a:t>
            </a:r>
            <a:r>
              <a:rPr lang="en-US" altLang="ko-KR" dirty="0"/>
              <a:t>. case1</a:t>
            </a:r>
            <a:r>
              <a:rPr lang="ko-KR" altLang="en-US" dirty="0"/>
              <a:t>일 경우와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743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case2</a:t>
            </a:r>
            <a:r>
              <a:rPr lang="ko-KR" altLang="en-US" dirty="0"/>
              <a:t>의 위 두 케이스일 경우는 슬라이스로 반환함</a:t>
            </a:r>
            <a:r>
              <a:rPr lang="en-US" altLang="ko-KR" dirty="0"/>
              <a:t>. </a:t>
            </a:r>
            <a:r>
              <a:rPr lang="ko-KR" altLang="en-US" dirty="0"/>
              <a:t>맨 아래 케이스는 </a:t>
            </a:r>
            <a:r>
              <a:rPr lang="ko-KR" altLang="en-US" dirty="0" err="1"/>
              <a:t>슬라이스할</a:t>
            </a:r>
            <a:r>
              <a:rPr lang="ko-KR" altLang="en-US" dirty="0"/>
              <a:t> 경우와 </a:t>
            </a:r>
            <a:r>
              <a:rPr lang="ko-KR" altLang="en-US" dirty="0" err="1"/>
              <a:t>빨파</a:t>
            </a:r>
            <a:r>
              <a:rPr lang="ko-KR" altLang="en-US" dirty="0"/>
              <a:t> 환승역의 </a:t>
            </a:r>
            <a:r>
              <a:rPr lang="en-US" altLang="ko-KR" dirty="0" err="1"/>
              <a:t>apsp</a:t>
            </a:r>
            <a:r>
              <a:rPr lang="en-US" altLang="ko-KR" dirty="0"/>
              <a:t> </a:t>
            </a:r>
            <a:r>
              <a:rPr lang="ko-KR" altLang="en-US" dirty="0"/>
              <a:t>경우 비교해 최단을 반환함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8941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Case3</a:t>
            </a:r>
            <a:r>
              <a:rPr lang="ko-KR" altLang="en-US" dirty="0"/>
              <a:t>일 경우는 그냥 앞서 말한 일</a:t>
            </a:r>
            <a:r>
              <a:rPr lang="en-US" altLang="ko-KR" dirty="0"/>
              <a:t>case3</a:t>
            </a:r>
            <a:r>
              <a:rPr lang="ko-KR" altLang="en-US" dirty="0"/>
              <a:t>은 일반적인 </a:t>
            </a:r>
            <a:r>
              <a:rPr lang="en-US" altLang="ko-KR" dirty="0" err="1"/>
              <a:t>tnr</a:t>
            </a:r>
            <a:r>
              <a:rPr lang="en-US" altLang="ko-KR" dirty="0"/>
              <a:t> </a:t>
            </a:r>
            <a:r>
              <a:rPr lang="ko-KR" altLang="en-US" dirty="0"/>
              <a:t>상황으로 </a:t>
            </a:r>
            <a:r>
              <a:rPr lang="en-US" altLang="ko-KR" dirty="0" err="1"/>
              <a:t>apsp</a:t>
            </a:r>
            <a:r>
              <a:rPr lang="en-US" altLang="ko-KR" dirty="0"/>
              <a:t> </a:t>
            </a:r>
            <a:r>
              <a:rPr lang="ko-KR" altLang="en-US" dirty="0"/>
              <a:t>최단 반환함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4639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각 케이스에 대한 수도 코드이고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558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다이어그램 시각화임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434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각 케이스 조합에 대해서 꼼꼼히 테스트를 진행하였고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081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이후 </a:t>
            </a:r>
            <a:r>
              <a:rPr lang="en-US" altLang="ko-KR" dirty="0"/>
              <a:t>1000</a:t>
            </a:r>
            <a:r>
              <a:rPr lang="ko-KR" altLang="en-US" dirty="0"/>
              <a:t>개 무작위 조합에 대해서도 테스트를 진행해 통과함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통과의 기준은 같은 그래프에 대해 </a:t>
            </a:r>
            <a:r>
              <a:rPr lang="en-US" altLang="ko-KR" dirty="0" err="1"/>
              <a:t>networkx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ko-KR" altLang="en-US" dirty="0" err="1"/>
              <a:t>다익스트라와</a:t>
            </a:r>
            <a:r>
              <a:rPr lang="ko-KR" altLang="en-US" dirty="0"/>
              <a:t> 비교하는 것으로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263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10000</a:t>
            </a:r>
            <a:r>
              <a:rPr lang="ko-KR" altLang="en-US" dirty="0"/>
              <a:t>회 평균 </a:t>
            </a:r>
            <a:r>
              <a:rPr lang="en-US" altLang="ko-KR" dirty="0"/>
              <a:t>0.000028</a:t>
            </a:r>
            <a:r>
              <a:rPr lang="ko-KR" altLang="en-US" dirty="0"/>
              <a:t>초가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2542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이떄</a:t>
            </a:r>
            <a:r>
              <a:rPr lang="ko-KR" altLang="en-US" dirty="0"/>
              <a:t> </a:t>
            </a:r>
            <a:r>
              <a:rPr lang="en-US" altLang="ko-KR" dirty="0" err="1"/>
              <a:t>apsp</a:t>
            </a:r>
            <a:r>
              <a:rPr lang="en-US" altLang="ko-KR" dirty="0"/>
              <a:t> </a:t>
            </a:r>
            <a:r>
              <a:rPr lang="ko-KR" altLang="en-US" dirty="0"/>
              <a:t>알고리즘으로 </a:t>
            </a:r>
            <a:r>
              <a:rPr lang="ko-KR" altLang="en-US" dirty="0" err="1"/>
              <a:t>다익스트라와</a:t>
            </a:r>
            <a:r>
              <a:rPr lang="ko-KR" altLang="en-US" dirty="0"/>
              <a:t> 다이얼을 썼는데 </a:t>
            </a:r>
            <a:r>
              <a:rPr lang="ko-KR" altLang="en-US" dirty="0" err="1"/>
              <a:t>다익스트라가</a:t>
            </a:r>
            <a:r>
              <a:rPr lang="ko-KR" altLang="en-US" dirty="0"/>
              <a:t> 성능이 더 좋았음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 err="1"/>
              <a:t>다이알</a:t>
            </a:r>
            <a:r>
              <a:rPr lang="ko-KR" altLang="en-US" dirty="0"/>
              <a:t> 알고리즘은 간단히 말해 </a:t>
            </a:r>
            <a:r>
              <a:rPr lang="ko-KR" altLang="en-US" dirty="0" err="1"/>
              <a:t>다익스트라를</a:t>
            </a:r>
            <a:r>
              <a:rPr lang="ko-KR" altLang="en-US" dirty="0"/>
              <a:t> 버킷 큐 자료구조로 구현하여 </a:t>
            </a:r>
            <a:r>
              <a:rPr lang="en-US" altLang="ko-KR" dirty="0"/>
              <a:t>O(</a:t>
            </a:r>
            <a:r>
              <a:rPr lang="en-US" altLang="ko-KR" dirty="0" err="1"/>
              <a:t>logn</a:t>
            </a:r>
            <a:r>
              <a:rPr lang="en-US" altLang="ko-KR" dirty="0"/>
              <a:t>)</a:t>
            </a:r>
            <a:r>
              <a:rPr lang="ko-KR" altLang="en-US" dirty="0"/>
              <a:t>에 삽입</a:t>
            </a:r>
            <a:r>
              <a:rPr lang="en-US" altLang="ko-KR" dirty="0"/>
              <a:t>, </a:t>
            </a:r>
            <a:r>
              <a:rPr lang="ko-KR" altLang="en-US" dirty="0"/>
              <a:t>삭제하는 </a:t>
            </a:r>
            <a:r>
              <a:rPr lang="ko-KR" altLang="en-US" dirty="0" err="1"/>
              <a:t>다익스트라와</a:t>
            </a:r>
            <a:r>
              <a:rPr lang="ko-KR" altLang="en-US" dirty="0"/>
              <a:t> 달리 </a:t>
            </a:r>
            <a:r>
              <a:rPr lang="en-US" altLang="ko-KR" dirty="0"/>
              <a:t>O(1)</a:t>
            </a:r>
            <a:r>
              <a:rPr lang="ko-KR" altLang="en-US" dirty="0"/>
              <a:t>에 삽입</a:t>
            </a:r>
            <a:r>
              <a:rPr lang="en-US" altLang="ko-KR" dirty="0"/>
              <a:t>, </a:t>
            </a:r>
            <a:r>
              <a:rPr lang="ko-KR" altLang="en-US" dirty="0"/>
              <a:t>삭제가 가능하여 시간 복잡도를 </a:t>
            </a:r>
            <a:r>
              <a:rPr lang="en-US" altLang="ko-KR" dirty="0">
                <a:latin typeface="맑은 고딕"/>
                <a:ea typeface="+mn-ea"/>
                <a:cs typeface="+mn-cs"/>
              </a:rPr>
              <a:t>O((</a:t>
            </a:r>
            <a:r>
              <a:rPr lang="en-US" altLang="ko-KR" dirty="0" err="1">
                <a:latin typeface="맑은 고딕"/>
                <a:ea typeface="+mn-ea"/>
                <a:cs typeface="+mn-cs"/>
              </a:rPr>
              <a:t>E+VlogV</a:t>
            </a:r>
            <a:r>
              <a:rPr lang="en-US" altLang="ko-KR" dirty="0">
                <a:latin typeface="맑은 고딕"/>
                <a:ea typeface="+mn-ea"/>
                <a:cs typeface="+mn-cs"/>
              </a:rPr>
              <a:t>)V)</a:t>
            </a:r>
            <a:r>
              <a:rPr lang="ko-KR" altLang="en-US" dirty="0">
                <a:latin typeface="맑은 고딕"/>
                <a:ea typeface="+mn-ea"/>
                <a:cs typeface="+mn-cs"/>
              </a:rPr>
              <a:t>에서 </a:t>
            </a:r>
            <a:r>
              <a:rPr lang="en-US" altLang="ko-KR" dirty="0">
                <a:latin typeface="맑은 고딕"/>
                <a:ea typeface="+mn-ea"/>
                <a:cs typeface="+mn-cs"/>
              </a:rPr>
              <a:t>O((E+CV)V)</a:t>
            </a:r>
            <a:r>
              <a:rPr lang="ko-KR" altLang="en-US" dirty="0">
                <a:latin typeface="맑은 고딕"/>
                <a:ea typeface="+mn-ea"/>
                <a:cs typeface="+mn-cs"/>
              </a:rPr>
              <a:t>로 줄일 수 있는 알고리즘임</a:t>
            </a:r>
            <a:r>
              <a:rPr lang="en-US" altLang="ko-KR" dirty="0">
                <a:latin typeface="맑은 고딕"/>
                <a:ea typeface="+mn-ea"/>
                <a:cs typeface="+mn-cs"/>
              </a:rPr>
              <a:t>. </a:t>
            </a:r>
            <a:r>
              <a:rPr lang="ko-KR" altLang="en-US" dirty="0">
                <a:latin typeface="맑은 고딕"/>
                <a:ea typeface="+mn-ea"/>
                <a:cs typeface="+mn-cs"/>
              </a:rPr>
              <a:t>이렇게 보면 </a:t>
            </a:r>
            <a:r>
              <a:rPr lang="ko-KR" altLang="en-US" dirty="0" err="1">
                <a:latin typeface="맑은 고딕"/>
                <a:ea typeface="+mn-ea"/>
                <a:cs typeface="+mn-cs"/>
              </a:rPr>
              <a:t>다이알</a:t>
            </a:r>
            <a:r>
              <a:rPr lang="ko-KR" altLang="en-US" dirty="0">
                <a:latin typeface="맑은 고딕"/>
                <a:ea typeface="+mn-ea"/>
                <a:cs typeface="+mn-cs"/>
              </a:rPr>
              <a:t> 알고리즘이 더 빠를 거 같은데 결과가 달랐던 이유로는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환승 그래프의 가중치 분포가 다음처럼 </a:t>
            </a:r>
            <a:r>
              <a:rPr lang="en-US" altLang="ko-KR" dirty="0"/>
              <a:t>2</a:t>
            </a:r>
            <a:r>
              <a:rPr lang="ko-KR" altLang="en-US" dirty="0"/>
              <a:t>에 </a:t>
            </a:r>
            <a:r>
              <a:rPr lang="ko-KR" altLang="en-US" dirty="0" err="1"/>
              <a:t>몰려있고</a:t>
            </a:r>
            <a:r>
              <a:rPr lang="ko-KR" altLang="en-US" dirty="0"/>
              <a:t> 전반적으로 </a:t>
            </a:r>
            <a:r>
              <a:rPr lang="en-US" altLang="ko-KR" dirty="0"/>
              <a:t>sparse</a:t>
            </a:r>
            <a:r>
              <a:rPr lang="ko-KR" altLang="en-US" dirty="0"/>
              <a:t>하게 분포되어 있기 때문으로 생각함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데이터셋마다 해당 데이터셋을 사용하는 알고리즘끼리 비교하도록 테스트 진행했습니다</a:t>
            </a:r>
            <a:r>
              <a:rPr lang="en-US" altLang="ko-KR" dirty="0"/>
              <a:t>. </a:t>
            </a:r>
            <a:r>
              <a:rPr lang="ko-KR" altLang="en-US" dirty="0"/>
              <a:t>테스트 데이터셋은 같은 데이터셋에 대해 테스트를 진행하는 알고리즘일 경우 모두 동일한 테스트 데이터셋으로 진행하도록 하였고 이는 랜덤 1000쌍 페어로 구성되어 진행됐습니다</a:t>
            </a:r>
            <a:r>
              <a:rPr lang="en-US" altLang="ko-KR" dirty="0"/>
              <a:t>. </a:t>
            </a:r>
            <a:r>
              <a:rPr lang="ko-KR" altLang="en-US" dirty="0"/>
              <a:t>도표의 시간은</a:t>
            </a:r>
            <a:r>
              <a:rPr lang="en-US" altLang="ko-KR" dirty="0"/>
              <a:t> A star, Dijkstra, </a:t>
            </a:r>
            <a:r>
              <a:rPr lang="en-US" altLang="ko-KR" dirty="0" err="1"/>
              <a:t>ucs</a:t>
            </a:r>
            <a:r>
              <a:rPr lang="ko-KR" altLang="en-US" dirty="0"/>
              <a:t>는 </a:t>
            </a:r>
            <a:r>
              <a:rPr lang="en-US" altLang="ko-KR" dirty="0"/>
              <a:t>1000</a:t>
            </a:r>
            <a:r>
              <a:rPr lang="ko-KR" altLang="en-US" dirty="0"/>
              <a:t>회 수행 시간 평균으로</a:t>
            </a:r>
            <a:r>
              <a:rPr lang="en-US" altLang="ko-KR" dirty="0"/>
              <a:t>, </a:t>
            </a:r>
            <a:r>
              <a:rPr lang="en-US" altLang="ko-KR" dirty="0" err="1"/>
              <a:t>tnr</a:t>
            </a:r>
            <a:r>
              <a:rPr lang="ko-KR" altLang="en-US" dirty="0"/>
              <a:t>의 경우 사전 계산 시간 </a:t>
            </a:r>
            <a:r>
              <a:rPr lang="en-US" altLang="ko-KR" dirty="0"/>
              <a:t>1</a:t>
            </a:r>
            <a:r>
              <a:rPr lang="ko-KR" altLang="en-US" dirty="0"/>
              <a:t>회 및 </a:t>
            </a:r>
            <a:r>
              <a:rPr lang="en-US" altLang="ko-KR" dirty="0"/>
              <a:t>1000</a:t>
            </a:r>
            <a:r>
              <a:rPr lang="ko-KR" altLang="en-US" dirty="0"/>
              <a:t>회 수행 시간의 합의 평균입니다</a:t>
            </a:r>
            <a:r>
              <a:rPr lang="en-US" altLang="ko-KR" dirty="0"/>
              <a:t>. </a:t>
            </a:r>
            <a:r>
              <a:rPr lang="ko-KR" altLang="en-US" dirty="0"/>
              <a:t>같은 색상일 경우 같은 데이터셋을 사용했음을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05311-B1EB-D7FF-38E8-E3D36361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A66E78-0E4B-F3BF-DDCA-25A9A688FE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929391-1748-DD5A-D6AC-FACE2A984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6E533-FCE4-CD5E-AA8F-743FCD6F3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20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852C0-BD29-03A4-6FB5-10611996E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D67F71-F1F7-DB41-71FF-DC0EFAE0B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75B6A-69E8-6DBA-DE03-214DA228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ED82A-FB15-F28F-0C57-8BB6AD5A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5C866-A01B-CA70-326A-9C89D5D1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4D708-228A-1784-F832-3583D8D9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51D275-F0C2-5462-448B-94A5A0824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7FFBE3-C030-A932-0CDF-C12E9652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1E188-4351-7081-D76A-529067C5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7097B-1197-E541-8ECA-A2990651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2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98AD2E-C1D9-1D07-AF8E-966A787B1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D97B49-2072-531B-3628-9AC401AB4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8F4E1-B6C4-6ED6-81C2-229F1DCF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8D8E7-05A1-4C30-5440-CF897ABE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9065D-5193-8CE8-9306-9FE22C2B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CD456-B735-0B81-B746-A1E24C28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8C822-613A-1CD4-4A05-25B0D282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214FC-3267-C756-37CE-F92310C4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EC5B13-3863-8FEF-F9E9-2906158C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9A1DA-C283-30D9-3DB5-4CFB06E8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9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3E7FF-D42D-0B05-C346-C26F60242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5E195-3A17-9A2E-CBD5-7313E90FA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58010-461C-4C28-1159-EEB74D86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CA185-70C3-6562-7064-1F715AAA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F24C1-9206-125E-D09E-5FAEFAF0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8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50173-ABBA-4FCA-CA61-A9F8926F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57E0DE-58C5-FEEB-FFB2-D3EDA5A1F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E224F2-810B-44CF-DF7C-9C2077677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4DCE97-0972-CC65-F689-9B830625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F12BE-7C67-2195-6315-5118B1B1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88C5AF-1B28-3523-4EF0-DA342EDF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21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D3784-1016-387C-DBDF-1BEA915C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EC5B45-7446-648A-1781-5F6EB3F0E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20D129-8969-A36D-A946-06228F9BE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FB237-FEC9-B8FA-E4E1-779FBED8D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750443-08CC-F3AC-550A-F21C60BDB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7B9EAD-F35B-DBD9-B76F-AAC0D102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BDE27B-792A-B737-FFBC-937CB01C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C7618C-107A-31B2-CC04-65A05E2E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4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02F7A-08F9-CA4B-1C6C-713841F2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9741D-7D5B-0AFD-F6C9-486A61BF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B5CEC8-64A2-FA40-3167-EC30A92B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4A48D-1083-E51B-D4A4-3812C9A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1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82738A-FBD4-8E33-BCA4-5833838E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E6774E-96F4-5611-0229-423B916E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A8926-81E4-C72C-11C2-A7539CBB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9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9FE48-79D4-BC68-4A22-D2EF69B5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D25AC-157F-BDB7-29B7-5064A21E0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4A79EB-EEA4-056B-4599-9C2FD0F8C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8A249-AFAE-CE69-F167-468EACD8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55ABF-8013-DCB6-9D42-C1966533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C9BD4E-F22C-9A95-258C-658DAAD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1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42E51-AE42-4FD2-5E80-8A828B1C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2E892F-DCB0-1AA9-99BC-AB26C89B4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B05E12-50BC-CE97-8B01-F80902F69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85286-DA65-8996-F7C7-91CDBF55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36EB6-25FB-C065-F950-30B6504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3F28E-C1CE-BB20-4E2C-322096B7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08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8A125D-7C01-36B6-51AD-0E22A901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B1F258-75E2-D0E6-95B0-B7D308D03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3ADA5-85DA-C3C9-B76B-7C71119B0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78DDA-7470-4831-902C-2662EE8EA35E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F23E7-B332-16B2-467B-A02FB4359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72F6F-1CF9-56A1-7B69-8371624B0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7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-jDiOt/subway_sp_tnr&#51032;%20benchmarking.py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-14512"/>
            <a:ext cx="12191999" cy="6858000"/>
          </a:xfrm>
          <a:prstGeom prst="rect">
            <a:avLst/>
          </a:prstGeom>
          <a:solidFill>
            <a:srgbClr val="000000">
              <a:alpha val="102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403405" y="4854984"/>
            <a:ext cx="3385185" cy="131286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23100072 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김수현 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– A*,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BFS</a:t>
            </a:r>
            <a:endParaRPr lang="ko-KR" altLang="en-US" sz="16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맑은 고딕 Semilight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23102318 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김은주 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- TNR</a:t>
            </a:r>
            <a:endParaRPr lang="ko-KR" altLang="en-US" sz="16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맑은 고딕 Semilight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22102346 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장승호 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맑은 고딕 Semilight"/>
              </a:rPr>
              <a:t>– Dijkstra, UCS</a:t>
            </a:r>
            <a:endParaRPr lang="ko-KR" altLang="en-US" sz="1600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맑은 고딕 Semilight"/>
            </a:endParaRPr>
          </a:p>
        </p:txBody>
      </p:sp>
      <p:sp>
        <p:nvSpPr>
          <p:cNvPr id="11" name="부제목 2"/>
          <p:cNvSpPr txBox="1"/>
          <p:nvPr/>
        </p:nvSpPr>
        <p:spPr>
          <a:xfrm>
            <a:off x="0" y="2215198"/>
            <a:ext cx="12191999" cy="166338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ko-KR" sz="440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/>
                <a:ea typeface="Noto Sans Black"/>
                <a:cs typeface="Noto Sans Black"/>
              </a:rPr>
              <a:t>Best</a:t>
            </a:r>
            <a:r>
              <a:rPr lang="ko-KR" altLang="en-US" sz="440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/>
                <a:ea typeface="Noto Sans KR Black"/>
                <a:cs typeface="Noto Sans Black"/>
              </a:rPr>
              <a:t> </a:t>
            </a:r>
            <a:r>
              <a:rPr lang="en-US" altLang="ko-KR" sz="440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/>
                <a:ea typeface="Noto Sans Black"/>
                <a:cs typeface="Noto Sans Black"/>
              </a:rPr>
              <a:t>Subway</a:t>
            </a:r>
            <a:r>
              <a:rPr lang="ko-KR" altLang="en-US" sz="440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/>
                <a:ea typeface="Noto Sans KR Black"/>
                <a:cs typeface="Noto Sans Black"/>
              </a:rPr>
              <a:t> </a:t>
            </a:r>
            <a:r>
              <a:rPr lang="en-US" altLang="ko-KR" sz="440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/>
                <a:ea typeface="Noto Sans Black"/>
                <a:cs typeface="Noto Sans Black"/>
              </a:rPr>
              <a:t>Route</a:t>
            </a:r>
            <a:r>
              <a:rPr lang="ko-KR" altLang="en-US" sz="440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/>
                <a:ea typeface="Noto Sans KR Black"/>
                <a:cs typeface="Noto Sans Black"/>
              </a:rPr>
              <a:t> </a:t>
            </a:r>
            <a:r>
              <a:rPr lang="en-US" altLang="ko-KR" sz="440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/>
                <a:ea typeface="Noto Sans Black"/>
                <a:cs typeface="Noto Sans Black"/>
              </a:rPr>
              <a:t>in Seoul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280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/>
                <a:ea typeface="Noto Sans Black"/>
                <a:cs typeface="Noto Sans Black"/>
              </a:rPr>
              <a:t>using by Dijkstra, A*, Transit algorithm</a:t>
            </a:r>
            <a:endParaRPr lang="ko-KR" altLang="en-US" sz="4400">
              <a:ln w="9525">
                <a:solidFill>
                  <a:srgbClr val="000000"/>
                </a:solidFill>
              </a:ln>
              <a:solidFill>
                <a:schemeClr val="bg1"/>
              </a:solidFill>
              <a:latin typeface="Noto Sans Black"/>
              <a:ea typeface="Noto Sans KR Black"/>
              <a:cs typeface="Noto Sans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 txBox="1"/>
          <p:nvPr/>
        </p:nvSpPr>
        <p:spPr>
          <a:xfrm>
            <a:off x="502950" y="434460"/>
            <a:ext cx="419608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kumimoji="0" sz="2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3200" b="1" dirty="0">
                <a:latin typeface="Noto Sans"/>
                <a:ea typeface="Noto Sans KR"/>
                <a:cs typeface="Noto Sans"/>
              </a:rPr>
              <a:t>경로 시각화</a:t>
            </a:r>
          </a:p>
        </p:txBody>
      </p:sp>
      <p:sp>
        <p:nvSpPr>
          <p:cNvPr id="4" name="내용 개체 틀 2"/>
          <p:cNvSpPr>
            <a:spLocks noGrp="1"/>
          </p:cNvSpPr>
          <p:nvPr/>
        </p:nvSpPr>
        <p:spPr>
          <a:xfrm>
            <a:off x="1147186" y="1454312"/>
            <a:ext cx="10058400" cy="4023360"/>
          </a:xfrm>
        </p:spPr>
        <p:txBody>
          <a:bodyPr vert="horz" lIns="91440" tIns="45720" rIns="91440" bIns="45720">
            <a:normAutofit/>
          </a:bodyPr>
          <a:lstStyle>
            <a:lvl1pPr marL="228600" indent="-228600" algn="l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 kumimoji="0" sz="2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>
              <a:buNone/>
              <a:defRPr/>
            </a:pPr>
            <a:endParaRPr lang="en-US" altLang="ko-KR" sz="2400" b="1">
              <a:latin typeface="Noto Sans"/>
              <a:ea typeface="Noto Sans KR"/>
              <a:cs typeface="Noto Sans"/>
            </a:endParaRPr>
          </a:p>
          <a:p>
            <a:pPr marL="0" indent="0">
              <a:buNone/>
              <a:defRPr/>
            </a:pPr>
            <a:endParaRPr lang="en-US" altLang="ko-KR" sz="2000" b="1" i="0">
              <a:effectLst/>
              <a:latin typeface="Noto Sans"/>
              <a:ea typeface="Noto Sans"/>
              <a:cs typeface="Noto Sans"/>
            </a:endParaRPr>
          </a:p>
          <a:p>
            <a:pPr marL="0" indent="0">
              <a:buNone/>
              <a:defRPr/>
            </a:pPr>
            <a:r>
              <a:rPr lang="ko-KR" altLang="en-US" sz="2000" b="0" i="0">
                <a:effectLst/>
                <a:latin typeface="Noto Sans"/>
                <a:ea typeface="Noto Sans KR"/>
                <a:cs typeface="Noto Sans"/>
              </a:rPr>
              <a:t>본문</a:t>
            </a:r>
            <a:endParaRPr lang="en-US" altLang="ko-KR" sz="2000">
              <a:latin typeface="Noto Sans"/>
              <a:ea typeface="Noto Sans"/>
              <a:cs typeface="Noto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4841" y="1274844"/>
            <a:ext cx="3486150" cy="5162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23371" y="1274844"/>
            <a:ext cx="35242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00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32F9-6C5F-8A1F-BB00-1874EC0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BB0800D-FB40-A72B-53EF-B0E0E06B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부제목 2"/>
          <p:cNvSpPr txBox="1"/>
          <p:nvPr/>
        </p:nvSpPr>
        <p:spPr>
          <a:xfrm>
            <a:off x="424324" y="406281"/>
            <a:ext cx="419608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kumimoji="0" sz="2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3200" b="1" dirty="0">
                <a:latin typeface="Noto Sans"/>
                <a:ea typeface="Noto Sans KR"/>
                <a:cs typeface="Noto Sans"/>
              </a:rPr>
              <a:t>Phase 2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424324" y="1181964"/>
            <a:ext cx="11457831" cy="11387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-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heapq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라이브러리 사용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C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로 구현되어 더 빠르고 효율적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-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UCS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도입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UCS, Dijkstra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비교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3714" y="5214371"/>
            <a:ext cx="3666388" cy="9233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phase 2 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 인천 평균 실행 시간: </a:t>
            </a: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pPr>
              <a:defRPr/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UCS  0.000715</a:t>
            </a:r>
          </a:p>
          <a:p>
            <a:pPr>
              <a:defRPr/>
            </a:pPr>
            <a:r>
              <a:rPr dirty="0">
                <a:latin typeface="Noto Sans KR" panose="020B0200000000000000" pitchFamily="50" charset="-127"/>
                <a:ea typeface="Noto Sans KR" panose="020B0200000000000000" pitchFamily="50" charset="-127"/>
              </a:rPr>
              <a:t>Dijkstra  0.000751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9846" y="3021999"/>
            <a:ext cx="5905501" cy="34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6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F3844-6350-B1B3-3D17-84CA6F0F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7BCA4E7E-4F29-E21E-E9E3-EF9C480BA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6EA8E765-2F7C-3A97-ECDF-7A53FA95F172}"/>
              </a:ext>
            </a:extLst>
          </p:cNvPr>
          <p:cNvSpPr txBox="1"/>
          <p:nvPr/>
        </p:nvSpPr>
        <p:spPr>
          <a:xfrm>
            <a:off x="274320" y="317439"/>
            <a:ext cx="419608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kumimoji="0" sz="2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3200" b="1" dirty="0">
                <a:latin typeface="Noto Sans"/>
                <a:ea typeface="Noto Sans KR"/>
                <a:cs typeface="Noto Sans"/>
              </a:rPr>
              <a:t>Phase 3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A6872F99-C3DF-6003-7357-D291CBA9FF20}"/>
              </a:ext>
            </a:extLst>
          </p:cNvPr>
          <p:cNvSpPr txBox="1"/>
          <p:nvPr/>
        </p:nvSpPr>
        <p:spPr>
          <a:xfrm>
            <a:off x="274320" y="1051560"/>
            <a:ext cx="11457831" cy="60288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데이터 확장</a:t>
            </a:r>
            <a:endParaRPr lang="en-US" altLang="ko-KR" sz="2400" b="1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1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호선에 급행 시스템 도입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e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xpress_1_line_stations 리스트로 급행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정차역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정의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endParaRPr lang="ko-KR" altLang="en-US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그래프</a:t>
            </a:r>
            <a:r>
              <a:rPr lang="en-US" altLang="ko-KR" sz="24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생성</a:t>
            </a:r>
            <a:r>
              <a:rPr lang="en-US" altLang="ko-KR" sz="24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b="1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로직</a:t>
            </a:r>
            <a:endParaRPr lang="en-US" altLang="ko-KR" sz="2400" b="1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노드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: (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노선명_타입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역이름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예: ('1_일반', '</a:t>
            </a:r>
            <a:r>
              <a:rPr lang="en-US" altLang="ko-KR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서울역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'), ('1_급행', '</a:t>
            </a:r>
            <a:r>
              <a:rPr lang="en-US" altLang="ko-KR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서울역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'). 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역 간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이동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: 2분.							    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호선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간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환승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: 2분.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분기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환승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(1,2,5호선): 3분     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행선지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변경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환승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: 1분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급행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–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일반 환승 비용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: 1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분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6A9A3-752E-57E4-4DED-CFCCBC1E75A9}"/>
              </a:ext>
            </a:extLst>
          </p:cNvPr>
          <p:cNvSpPr txBox="1"/>
          <p:nvPr/>
        </p:nvSpPr>
        <p:spPr>
          <a:xfrm>
            <a:off x="7853029" y="5215446"/>
            <a:ext cx="4071949" cy="92333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ko-KR" dirty="0"/>
              <a:t>phase 3 : </a:t>
            </a:r>
            <a:r>
              <a:rPr lang="ko-KR" altLang="en-US" dirty="0"/>
              <a:t>서울 인천 평균 실행 시간: </a:t>
            </a:r>
            <a:r>
              <a:rPr dirty="0"/>
              <a:t> </a:t>
            </a:r>
          </a:p>
          <a:p>
            <a:pPr>
              <a:defRPr/>
            </a:pPr>
            <a:r>
              <a:rPr dirty="0"/>
              <a:t>UCS  0.000563 </a:t>
            </a:r>
          </a:p>
          <a:p>
            <a:pPr>
              <a:defRPr/>
            </a:pPr>
            <a:r>
              <a:rPr dirty="0"/>
              <a:t>Dijkstra  0.000503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083F9B-62F3-4BE5-03C8-0F342D9A8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6929" y="822959"/>
            <a:ext cx="3581636" cy="40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1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4575" y="166687"/>
            <a:ext cx="7562850" cy="6524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32F9-6C5F-8A1F-BB00-1874EC0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BB0800D-FB40-A72B-53EF-B0E0E06B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 txBox="1"/>
          <p:nvPr/>
        </p:nvSpPr>
        <p:spPr>
          <a:xfrm>
            <a:off x="556259" y="242888"/>
            <a:ext cx="419608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kumimoji="0" sz="2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3200" b="1">
                <a:latin typeface="Noto Sans"/>
                <a:ea typeface="Noto Sans KR"/>
                <a:cs typeface="Noto Sans"/>
              </a:rPr>
              <a:t>그래프</a:t>
            </a:r>
          </a:p>
        </p:txBody>
      </p:sp>
      <p:sp>
        <p:nvSpPr>
          <p:cNvPr id="4" name="내용 개체 틀 2"/>
          <p:cNvSpPr>
            <a:spLocks noGrp="1"/>
          </p:cNvSpPr>
          <p:nvPr/>
        </p:nvSpPr>
        <p:spPr>
          <a:xfrm>
            <a:off x="556259" y="1174433"/>
            <a:ext cx="10058400" cy="4023360"/>
          </a:xfrm>
        </p:spPr>
        <p:txBody>
          <a:bodyPr vert="horz" lIns="91440" tIns="45720" rIns="91440" bIns="45720">
            <a:normAutofit/>
          </a:bodyPr>
          <a:lstStyle>
            <a:lvl1pPr marL="228600" indent="-228600" algn="l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 kumimoji="0" sz="2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>
              <a:buNone/>
              <a:defRPr/>
            </a:pPr>
            <a:endParaRPr lang="ko-KR" altLang="en-US" sz="2000">
              <a:latin typeface="Noto Sans"/>
              <a:ea typeface="Noto Sans"/>
              <a:cs typeface="Noto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03619" y="1152137"/>
            <a:ext cx="5865236" cy="4347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569" y="1064032"/>
            <a:ext cx="6072049" cy="4347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7621" y="5437247"/>
            <a:ext cx="12207241" cy="11778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ko-KR" altLang="en-US" dirty="0"/>
              <a:t>단순했던 </a:t>
            </a:r>
            <a:r>
              <a:rPr lang="en-US" altLang="ko-KR" dirty="0"/>
              <a:t>1</a:t>
            </a:r>
            <a:r>
              <a:rPr lang="ko-KR" altLang="en-US" dirty="0"/>
              <a:t>호선에 급행 노선이 추가 되어 네트워크 구조가 복잡해짐</a:t>
            </a:r>
            <a:r>
              <a:rPr lang="en-US" altLang="ko-KR" dirty="0"/>
              <a:t>.</a:t>
            </a:r>
            <a:r>
              <a:rPr lang="ko-KR" altLang="en-US" dirty="0"/>
              <a:t> 이는 곧 더 효율적인 경로 탐색이 </a:t>
            </a:r>
            <a:r>
              <a:rPr lang="ko-KR" altLang="en-US" dirty="0" err="1"/>
              <a:t>가능해졌다는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ko-KR" altLang="en-US" dirty="0"/>
              <a:t>것을 의미함</a:t>
            </a:r>
            <a:r>
              <a:rPr lang="en-US" altLang="ko-KR" dirty="0"/>
              <a:t>.</a:t>
            </a:r>
            <a:r>
              <a:rPr lang="ko-KR" altLang="en-US" dirty="0"/>
              <a:t> 단순한 급행 아이디어를 시행해 봄으로써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ko-KR" altLang="en-US" dirty="0"/>
              <a:t>실제 세상에서 최적화된 운영 스케쥴이나</a:t>
            </a:r>
            <a:r>
              <a:rPr lang="en-US" altLang="ko-KR" dirty="0"/>
              <a:t>,</a:t>
            </a:r>
            <a:r>
              <a:rPr lang="ko-KR" altLang="en-US" dirty="0"/>
              <a:t> 노선 </a:t>
            </a:r>
            <a:r>
              <a:rPr lang="ko-KR" altLang="en-US" dirty="0" err="1"/>
              <a:t>건설시</a:t>
            </a:r>
            <a:r>
              <a:rPr lang="ko-KR" altLang="en-US" dirty="0"/>
              <a:t> 경제성 평가에 이런 코딩 기법이 어떻게 적용되는가에 대한 </a:t>
            </a:r>
          </a:p>
          <a:p>
            <a:pPr>
              <a:defRPr/>
            </a:pPr>
            <a:r>
              <a:rPr lang="ko-KR" altLang="en-US" dirty="0"/>
              <a:t>인사이트를 얻을 수 있었음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26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pic>
        <p:nvPicPr>
          <p:cNvPr id="3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-8572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77203"/>
            <a:ext cx="419608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kumimoji="0" sz="2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Phase 4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548640" y="1294448"/>
            <a:ext cx="11457831" cy="50132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ko-KR" altLang="en-US" sz="240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데이터 관리 및 로직의 구조화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all_station_properties라는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하나의 통합 해시 테이블 생성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직접 조회하여 해당 역의 속성 가져옴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예를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들어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 1호선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분기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환승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여부는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all_station_properties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[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station_name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]['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branch_transfer_cost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'].get('1') == 3과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같이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확인하며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 1호선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급행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/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일반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환승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여부는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all_station_properties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[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station_name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]['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express_stop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'].get('1')과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같이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확인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결과적으로 가독성이 높아졌고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유지보수가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쉬워짐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새로운 역이나 노선을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추가할때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조건문을 일일이 찾아 고칠 필요 없이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all_station_properties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만 수정하기 때문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55625" y="190499"/>
            <a:ext cx="7781925" cy="6477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3814" y="954086"/>
            <a:ext cx="6461918" cy="3851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4843019"/>
            <a:ext cx="4915692" cy="2431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32F9-6C5F-8A1F-BB00-1874EC0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BB0800D-FB40-A72B-53EF-B0E0E06B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31731" y="0"/>
            <a:ext cx="8528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01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7F0-2606-C331-3D06-210653354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541C0C5-2082-AEA4-2E8A-8FDD90D04D52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75DEA496-B876-700C-881C-4C6175668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999E14DB-459E-C78E-C572-36C488356A30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2993481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 Black" panose="020B0502040504020204" pitchFamily="34" charset="0"/>
                  <a:ea typeface="Noto Sans Black" panose="020B0502040504020204" pitchFamily="34" charset="0"/>
                  <a:cs typeface="Noto Sans Black" panose="020B0502040504020204" pitchFamily="34" charset="0"/>
                </a:rPr>
                <a:t>A*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 Black" panose="020B0502040504020204" pitchFamily="34" charset="0"/>
                  <a:ea typeface="Noto Sans Black" panose="020B0502040504020204" pitchFamily="34" charset="0"/>
                  <a:cs typeface="Noto Sans Black" panose="020B0502040504020204" pitchFamily="34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9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BF35-E4CD-7729-8D5B-E75A74AC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29C2164-EEC9-43AC-35C4-40B7CBF3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42781DB-9D7A-C025-F113-E0A1B1B1B183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A*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알고리즘이란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?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101B2-2D15-76F7-CA97-71DDAF08982B}"/>
              </a:ext>
            </a:extLst>
          </p:cNvPr>
          <p:cNvSpPr txBox="1"/>
          <p:nvPr/>
        </p:nvSpPr>
        <p:spPr>
          <a:xfrm>
            <a:off x="548640" y="1057275"/>
            <a:ext cx="114578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CA026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A*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A0260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알고리즘의 원리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CA026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 = g + h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공식을 기반으로 작동한다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시작 노드에서 현재 노드까지의 누적 실제 비용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목적지까지의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휴리스틱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추정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비용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사용자가 제공하는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heuristic function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로 정의한다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우선순위 큐에서 사용할 총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평가값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5400DC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00DC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환승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400DC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패널티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00DC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반영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5400DC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current[0] != neighbor[0]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을 통해 호선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라인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이 다른 경우 환승으로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간주환승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시 고정 비용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패널티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값에 추가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하였다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744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22943" y="706986"/>
            <a:ext cx="3795057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Table of Contents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609A7-B217-9EF4-B53C-6AB512439057}"/>
              </a:ext>
            </a:extLst>
          </p:cNvPr>
          <p:cNvSpPr txBox="1"/>
          <p:nvPr/>
        </p:nvSpPr>
        <p:spPr>
          <a:xfrm>
            <a:off x="514322" y="1365556"/>
            <a:ext cx="3310522" cy="3674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 statement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Dijksta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Algorithm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A*</a:t>
            </a: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Algorithm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Transit</a:t>
            </a: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Algorithm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739175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BF35-E4CD-7729-8D5B-E75A74AC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29C2164-EEC9-43AC-35C4-40B7CBF3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42781DB-9D7A-C025-F113-E0A1B1B1B183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휴리스틱</a:t>
            </a: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함수 종류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101B2-2D15-76F7-CA97-71DDAF08982B}"/>
              </a:ext>
            </a:extLst>
          </p:cNvPr>
          <p:cNvSpPr txBox="1"/>
          <p:nvPr/>
        </p:nvSpPr>
        <p:spPr>
          <a:xfrm>
            <a:off x="548640" y="1247604"/>
            <a:ext cx="11457831" cy="5382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A02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1. </a:t>
            </a:r>
            <a:r>
              <a:rPr lang="ko-KR" altLang="en-US" sz="2400" b="1" dirty="0">
                <a:solidFill>
                  <a:srgbClr val="CA02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역 이름 일치 기반</a:t>
            </a:r>
            <a:endParaRPr lang="en-US" altLang="ko-KR" sz="2400" b="1" dirty="0">
              <a:solidFill>
                <a:srgbClr val="CA026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두 노드의 역 이름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(station name)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비교 같으면 거리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0,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다르면 환승 가능성을 고려해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2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반환하였다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rgbClr val="5400D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2. </a:t>
            </a:r>
            <a:r>
              <a:rPr lang="ko-KR" altLang="en-US" sz="2400" b="1" dirty="0">
                <a:solidFill>
                  <a:srgbClr val="5400D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환승 예측 기반</a:t>
            </a:r>
            <a:endParaRPr lang="en-US" altLang="ko-KR" sz="2400" b="1" dirty="0">
              <a:solidFill>
                <a:srgbClr val="5400DC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역 이름 → 해당 노선 리스트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공통 노선이 존재하면 환승이 필요 없으므로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0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반환하였다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.</a:t>
            </a:r>
            <a:endParaRPr lang="en-US" altLang="ko-KR" sz="2400" b="1" dirty="0">
              <a:solidFill>
                <a:srgbClr val="5400DC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rgbClr val="2B71E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3. </a:t>
            </a:r>
            <a:r>
              <a:rPr lang="ko-KR" altLang="en-US" sz="2400" b="1" dirty="0">
                <a:solidFill>
                  <a:srgbClr val="2B71E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노선 내 거리 기반</a:t>
            </a:r>
            <a:endParaRPr lang="en-US" altLang="ko-KR" sz="2400" b="1" dirty="0">
              <a:solidFill>
                <a:srgbClr val="2B71E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같은 노선에 있을 경우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각 역의 인덱스 차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× 2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분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(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정거장 수 기반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다른 노선이라면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,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일단 환승 필요하므로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2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반환하였다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630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32F9-6C5F-8A1F-BB00-1874EC0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BB0800D-FB40-A72B-53EF-B0E0E06B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8821C30C-6641-209F-1478-723E9159B29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역 이름 일치 기반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414D06-777F-D25B-A572-306C4B374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return 0 if current[1] == goal[1] else 2</a:t>
            </a: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474557"/>
              </p:ext>
            </p:extLst>
          </p:nvPr>
        </p:nvGraphicFramePr>
        <p:xfrm>
          <a:off x="5784273" y="2075242"/>
          <a:ext cx="5990701" cy="4152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748">
                  <a:extLst>
                    <a:ext uri="{9D8B030D-6E8A-4147-A177-3AD203B41FA5}">
                      <a16:colId xmlns:a16="http://schemas.microsoft.com/office/drawing/2014/main" val="1105500905"/>
                    </a:ext>
                  </a:extLst>
                </a:gridCol>
                <a:gridCol w="4533953">
                  <a:extLst>
                    <a:ext uri="{9D8B030D-6E8A-4147-A177-3AD203B41FA5}">
                      <a16:colId xmlns:a16="http://schemas.microsoft.com/office/drawing/2014/main" val="1596004924"/>
                    </a:ext>
                  </a:extLst>
                </a:gridCol>
              </a:tblGrid>
              <a:tr h="63711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기준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역 이름만 고려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595631"/>
                  </a:ext>
                </a:extLst>
              </a:tr>
              <a:tr h="6371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0</a:t>
                      </a:r>
                      <a:r>
                        <a:rPr lang="en-US" altLang="ko-KR" sz="2000" b="0" i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ko-KR" altLang="en-US" sz="2000" b="0" i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또는 </a:t>
                      </a:r>
                      <a:r>
                        <a:rPr lang="en-US" altLang="ko-KR" sz="2000" b="0" i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2(</a:t>
                      </a:r>
                      <a:r>
                        <a:rPr lang="ko-KR" altLang="en-US" sz="2000" b="0" i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이진화</a:t>
                      </a:r>
                      <a:r>
                        <a:rPr lang="en-US" altLang="ko-KR" sz="2000" b="0" i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)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618759"/>
                  </a:ext>
                </a:extLst>
              </a:tr>
              <a:tr h="6880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장점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빠르고 단순함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924861"/>
                  </a:ext>
                </a:extLst>
              </a:tr>
              <a:tr h="6371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단점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노선 정보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실제 거리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, </a:t>
                      </a: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연결 관계를 반영 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X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810401"/>
                  </a:ext>
                </a:extLst>
              </a:tr>
              <a:tr h="9158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running</a:t>
                      </a:r>
                      <a:r>
                        <a:rPr lang="en-US" altLang="ko-KR" sz="2000" b="0" i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 time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O(n)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59862"/>
                  </a:ext>
                </a:extLst>
              </a:tr>
              <a:tr h="6371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memory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O(n)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266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21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32F9-6C5F-8A1F-BB00-1874EC0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BB0800D-FB40-A72B-53EF-B0E0E06B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8821C30C-6641-209F-1478-723E9159B29B}"/>
              </a:ext>
            </a:extLst>
          </p:cNvPr>
          <p:cNvSpPr txBox="1">
            <a:spLocks/>
          </p:cNvSpPr>
          <p:nvPr/>
        </p:nvSpPr>
        <p:spPr>
          <a:xfrm>
            <a:off x="548640" y="50482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환승 예측 기반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414D06-777F-D25B-A572-306C4B374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curlines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= set(</a:t>
            </a: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stationtolines.get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(current[1], []))</a:t>
            </a:r>
          </a:p>
          <a:p>
            <a:pPr marL="0" indent="0">
              <a:buNone/>
            </a:pP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goallines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= set(</a:t>
            </a: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stationtolines.get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(goal[1], []))</a:t>
            </a:r>
          </a:p>
          <a:p>
            <a:pPr marL="0" indent="0">
              <a:buNone/>
            </a:pP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return 0 if </a:t>
            </a: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curlines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&amp; </a:t>
            </a: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goallines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else 2</a:t>
            </a: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355626"/>
              </p:ext>
            </p:extLst>
          </p:nvPr>
        </p:nvGraphicFramePr>
        <p:xfrm>
          <a:off x="5929745" y="2946075"/>
          <a:ext cx="5873483" cy="3547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918">
                  <a:extLst>
                    <a:ext uri="{9D8B030D-6E8A-4147-A177-3AD203B41FA5}">
                      <a16:colId xmlns:a16="http://schemas.microsoft.com/office/drawing/2014/main" val="1105500905"/>
                    </a:ext>
                  </a:extLst>
                </a:gridCol>
                <a:gridCol w="4472565">
                  <a:extLst>
                    <a:ext uri="{9D8B030D-6E8A-4147-A177-3AD203B41FA5}">
                      <a16:colId xmlns:a16="http://schemas.microsoft.com/office/drawing/2014/main" val="1596004924"/>
                    </a:ext>
                  </a:extLst>
                </a:gridCol>
              </a:tblGrid>
              <a:tr h="63473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기준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두 역이 어떤 노선들을 공유하는지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595631"/>
                  </a:ext>
                </a:extLst>
              </a:tr>
              <a:tr h="821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장점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노선 간 환승 가능성을 고려한 더 정교한 추정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618759"/>
                  </a:ext>
                </a:extLst>
              </a:tr>
              <a:tr h="6347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단점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실제 거리</a:t>
                      </a:r>
                      <a:r>
                        <a:rPr lang="ko-KR" altLang="en-US" sz="1800" b="0" i="0" baseline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 정보는 없음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924861"/>
                  </a:ext>
                </a:extLst>
              </a:tr>
              <a:tr h="821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Running</a:t>
                      </a:r>
                      <a:r>
                        <a:rPr lang="en-US" altLang="ko-KR" sz="1800" b="0" i="0" baseline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 time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O(</a:t>
                      </a:r>
                      <a:r>
                        <a:rPr lang="en-US" altLang="ko-KR" sz="1800" b="0" i="0" dirty="0" err="1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m+n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)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810401"/>
                  </a:ext>
                </a:extLst>
              </a:tr>
              <a:tr h="6347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memory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O(</a:t>
                      </a:r>
                      <a:r>
                        <a:rPr lang="en-US" altLang="ko-KR" sz="1800" b="0" i="0" dirty="0" err="1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m+n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)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59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226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32F9-6C5F-8A1F-BB00-1874EC0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BB0800D-FB40-A72B-53EF-B0E0E06B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8821C30C-6641-209F-1478-723E9159B29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74726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3200" b="1">
                <a:solidFill>
                  <a:prstClr val="black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노선 내 인덱스 기반 거리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414D06-777F-D25B-A572-306C4B374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idx1 = </a:t>
            </a: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subwaylines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[current[0]].index(current[1])</a:t>
            </a:r>
          </a:p>
          <a:p>
            <a:pPr marL="0" indent="0">
              <a:buNone/>
            </a:pP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idx2 = </a:t>
            </a: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subwaylines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[goal[0]].index(goal[1])</a:t>
            </a:r>
          </a:p>
          <a:p>
            <a:pPr marL="0" indent="0">
              <a:buNone/>
            </a:pP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return abs(idx1 - idx2) * 2</a:t>
            </a: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32544"/>
              </p:ext>
            </p:extLst>
          </p:nvPr>
        </p:nvGraphicFramePr>
        <p:xfrm>
          <a:off x="6462597" y="2788920"/>
          <a:ext cx="5337791" cy="3589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981">
                  <a:extLst>
                    <a:ext uri="{9D8B030D-6E8A-4147-A177-3AD203B41FA5}">
                      <a16:colId xmlns:a16="http://schemas.microsoft.com/office/drawing/2014/main" val="1105500905"/>
                    </a:ext>
                  </a:extLst>
                </a:gridCol>
                <a:gridCol w="4039810">
                  <a:extLst>
                    <a:ext uri="{9D8B030D-6E8A-4147-A177-3AD203B41FA5}">
                      <a16:colId xmlns:a16="http://schemas.microsoft.com/office/drawing/2014/main" val="1596004924"/>
                    </a:ext>
                  </a:extLst>
                </a:gridCol>
              </a:tblGrid>
              <a:tr h="67791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기준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같은 노선 내 물리적 거리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정거장 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)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595631"/>
                  </a:ext>
                </a:extLst>
              </a:tr>
              <a:tr h="677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장점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실제 이동 거리 추정이 가능하다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618759"/>
                  </a:ext>
                </a:extLst>
              </a:tr>
              <a:tr h="677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단점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노선이 다르면 정보가 무효화 된다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.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924861"/>
                  </a:ext>
                </a:extLst>
              </a:tr>
              <a:tr h="8773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Running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Time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O(L) *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해당 노선의 역 개수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810401"/>
                  </a:ext>
                </a:extLst>
              </a:tr>
              <a:tr h="677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Memory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O(1)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59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56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32F9-6C5F-8A1F-BB00-1874EC0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BB0800D-FB40-A72B-53EF-B0E0E06B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8821C30C-6641-209F-1478-723E9159B29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혼합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휴리스틱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414D06-777F-D25B-A572-306C4B374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010" y="1440948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return max(</a:t>
            </a: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nameh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, </a:t>
            </a: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transferh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) + </a:t>
            </a:r>
            <a:r>
              <a:rPr lang="en-US" altLang="ko-KR" sz="24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indexh</a:t>
            </a:r>
            <a:r>
              <a:rPr lang="en-US" altLang="ko-KR" sz="24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// 2</a:t>
            </a: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54580"/>
              </p:ext>
            </p:extLst>
          </p:nvPr>
        </p:nvGraphicFramePr>
        <p:xfrm>
          <a:off x="5895109" y="2478011"/>
          <a:ext cx="577278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757">
                  <a:extLst>
                    <a:ext uri="{9D8B030D-6E8A-4147-A177-3AD203B41FA5}">
                      <a16:colId xmlns:a16="http://schemas.microsoft.com/office/drawing/2014/main" val="1105500905"/>
                    </a:ext>
                  </a:extLst>
                </a:gridCol>
                <a:gridCol w="4369027">
                  <a:extLst>
                    <a:ext uri="{9D8B030D-6E8A-4147-A177-3AD203B41FA5}">
                      <a16:colId xmlns:a16="http://schemas.microsoft.com/office/drawing/2014/main" val="1596004924"/>
                    </a:ext>
                  </a:extLst>
                </a:gridCol>
              </a:tblGrid>
              <a:tr h="71993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기준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이름 일치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+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환승 가능성 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+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노선 거리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595631"/>
                  </a:ext>
                </a:extLst>
              </a:tr>
              <a:tr h="7199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장점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환승 고려 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+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거리 고려를 균형 있게 결합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618759"/>
                  </a:ext>
                </a:extLst>
              </a:tr>
              <a:tr h="931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단점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계산 비용 증가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, </a:t>
                      </a:r>
                      <a:b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</a:b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휴리스틱의 일반화를 보장하기 어렵다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.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924861"/>
                  </a:ext>
                </a:extLst>
              </a:tr>
              <a:tr h="931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Running</a:t>
                      </a:r>
                      <a:r>
                        <a:rPr lang="en-US" altLang="ko-KR" sz="1800" b="0" i="0" baseline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 time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O(</a:t>
                      </a:r>
                      <a:r>
                        <a:rPr lang="en-US" altLang="ko-KR" sz="1800" b="0" i="0" dirty="0" err="1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m+n+L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)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810401"/>
                  </a:ext>
                </a:extLst>
              </a:tr>
              <a:tr h="7199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Memory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O(</a:t>
                      </a:r>
                      <a:r>
                        <a:rPr lang="en-US" altLang="ko-KR" sz="1800" b="0" i="0" dirty="0" err="1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m+n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" panose="020B0502040504020204" pitchFamily="34" charset="0"/>
                          <a:ea typeface="Noto Sans KR" panose="020B0200000000000000" pitchFamily="50" charset="-127"/>
                          <a:cs typeface="Noto Sans" panose="020B0502040504020204" pitchFamily="34" charset="0"/>
                        </a:rPr>
                        <a:t>)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59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51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39" y="485775"/>
            <a:ext cx="6318691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Noto Sans"/>
                <a:ea typeface="Noto Sans KR"/>
                <a:cs typeface="Noto Sans"/>
              </a:rPr>
              <a:t>휴리스틱 </a:t>
            </a:r>
            <a:r>
              <a:rPr kumimoji="0" lang="en-US" altLang="ko-KR" sz="3200" b="1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Noto Sans"/>
                <a:ea typeface="Noto Sans KR"/>
                <a:cs typeface="Noto Sans"/>
              </a:rPr>
              <a:t>	</a:t>
            </a:r>
            <a:r>
              <a:rPr lang="ko-KR" altLang="en-US" sz="3200" b="1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비교</a:t>
            </a:r>
            <a:r>
              <a:rPr lang="en-US" altLang="ko-KR" sz="3200" b="1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(</a:t>
            </a:r>
            <a:r>
              <a:rPr lang="ko-KR" altLang="en-US" sz="3200" b="1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의정부 </a:t>
            </a:r>
            <a:r>
              <a:rPr lang="en-US" altLang="ko-KR" sz="3200" b="1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-&gt; </a:t>
            </a:r>
            <a:r>
              <a:rPr lang="ko-KR" altLang="en-US" sz="3200" b="1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홍대입구</a:t>
            </a:r>
            <a:r>
              <a:rPr lang="en-US" altLang="ko-KR" sz="3200" b="1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)</a:t>
            </a:r>
            <a:endParaRPr kumimoji="0" lang="ko-KR" altLang="en-US" sz="3200" b="1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"/>
              <a:ea typeface="Noto Sans KR"/>
              <a:cs typeface="Noto Sans"/>
            </a:endParaRP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663862"/>
              </p:ext>
            </p:extLst>
          </p:nvPr>
        </p:nvGraphicFramePr>
        <p:xfrm>
          <a:off x="285748" y="1441450"/>
          <a:ext cx="6212036" cy="305910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553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2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역 이름 일치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환승 예측 </a:t>
                      </a:r>
                      <a:br>
                        <a:rPr lang="en-US" altLang="ko-KR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기반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인덱스 기반 내 거리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혼합</a:t>
                      </a:r>
                    </a:p>
                  </a:txBody>
                  <a:tcPr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9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최단 경로를 잘 찾았다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최단 경로를 잘 찾았다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불안정한 형태를 보인다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과도한 환승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불안정한 형태를 보인다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과도한 환승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9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0.000997066498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0.00099587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0.00100183</a:t>
                      </a:r>
                      <a:r>
                        <a:rPr lang="ko-KR" alt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0.00117636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7081238" y="2062505"/>
            <a:ext cx="4735124" cy="156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spcBef>
                <a:spcPts val="1000"/>
              </a:spcBef>
              <a:defRPr/>
            </a:pPr>
            <a:r>
              <a:rPr lang="ko-KR" altLang="en-US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간단한 휴리스틱일수록 더 빠른 경향이 나타났다</a:t>
            </a:r>
            <a:r>
              <a:rPr lang="en-US" altLang="ko-KR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.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defRPr/>
            </a:pPr>
            <a:r>
              <a:rPr lang="ko-KR" altLang="en-US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하지만 단순히 역 이름 일치로 찾는 것보다 환승을 예측하여 찾는 것이 더 빠르고 정확하였다</a:t>
            </a:r>
            <a:r>
              <a:rPr lang="en-US" altLang="ko-KR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.</a:t>
            </a:r>
            <a:r>
              <a:rPr lang="ko-KR" altLang="en-US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 </a:t>
            </a:r>
          </a:p>
          <a:p>
            <a:pPr lvl="0">
              <a:lnSpc>
                <a:spcPct val="110000"/>
              </a:lnSpc>
              <a:spcBef>
                <a:spcPts val="1000"/>
              </a:spcBef>
              <a:defRPr/>
            </a:pPr>
            <a:endParaRPr lang="ko-KR" altLang="en-US" b="1" dirty="0">
              <a:solidFill>
                <a:prstClr val="black"/>
              </a:solidFill>
              <a:latin typeface="Noto Sans"/>
              <a:ea typeface="Noto Sans KR"/>
              <a:cs typeface="Noto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5748" y="4884727"/>
            <a:ext cx="11594773" cy="749949"/>
          </a:xfrm>
          <a:prstGeom prst="rect">
            <a:avLst/>
          </a:prstGeom>
          <a:ln w="28575">
            <a:solidFill>
              <a:srgbClr val="CA0260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spcBef>
                <a:spcPts val="1000"/>
              </a:spcBef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휴리스틱들 중 긴 경로에서는 불안정한 형태를 보이는 휴리스틱들도 있었다</a:t>
            </a:r>
            <a:r>
              <a:rPr lang="en-US" altLang="ko-KR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. </a:t>
            </a:r>
            <a:br>
              <a:rPr lang="en-US" altLang="ko-KR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</a:br>
            <a:r>
              <a:rPr lang="ko-KR" altLang="en-US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따라서 앙상블 형태로 역 이름 일치</a:t>
            </a:r>
            <a:r>
              <a:rPr lang="en-US" altLang="ko-KR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환승 예측 기반</a:t>
            </a:r>
            <a:r>
              <a:rPr lang="en-US" altLang="ko-KR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인덱스 기반내 거리 중 </a:t>
            </a:r>
            <a:r>
              <a:rPr lang="en-US" altLang="ko-KR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min</a:t>
            </a:r>
            <a:r>
              <a:rPr lang="ko-KR" altLang="en-US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의 결과를 반영하도록 하였다</a:t>
            </a:r>
            <a:r>
              <a:rPr lang="en-US" altLang="ko-KR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.</a:t>
            </a:r>
            <a:endParaRPr lang="ko-KR" altLang="en-US" sz="2000" b="1" dirty="0">
              <a:solidFill>
                <a:prstClr val="black"/>
              </a:solidFill>
              <a:latin typeface="Noto Sans"/>
              <a:ea typeface="Noto Sans KR"/>
              <a:cs typeface="Noto Sans"/>
            </a:endParaRPr>
          </a:p>
        </p:txBody>
      </p:sp>
      <p:sp>
        <p:nvSpPr>
          <p:cNvPr id="11" name="왼쪽 화살표 10"/>
          <p:cNvSpPr/>
          <p:nvPr/>
        </p:nvSpPr>
        <p:spPr>
          <a:xfrm flipH="1">
            <a:off x="486293" y="5877095"/>
            <a:ext cx="381002" cy="25516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A0260"/>
          </a:solidFill>
          <a:ln>
            <a:solidFill>
              <a:srgbClr val="CA02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30242" y="5828606"/>
            <a:ext cx="4324444" cy="411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spcBef>
                <a:spcPts val="1000"/>
              </a:spcBef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안정적이지만 시간 비용이 증가하였다</a:t>
            </a:r>
            <a:r>
              <a:rPr lang="en-US" altLang="ko-KR" sz="2000" b="1" dirty="0">
                <a:solidFill>
                  <a:prstClr val="black"/>
                </a:solidFill>
                <a:latin typeface="Noto Sans"/>
                <a:ea typeface="Noto Sans KR"/>
                <a:cs typeface="Noto Sans"/>
              </a:rPr>
              <a:t>.</a:t>
            </a:r>
            <a:endParaRPr lang="ko-KR" altLang="en-US" sz="2000" b="1" dirty="0">
              <a:solidFill>
                <a:prstClr val="black"/>
              </a:solidFill>
              <a:latin typeface="Noto Sans"/>
              <a:ea typeface="Noto Sans KR"/>
              <a:cs typeface="Noto San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B7668B-2340-B16B-A670-211C6D13631B}"/>
              </a:ext>
            </a:extLst>
          </p:cNvPr>
          <p:cNvSpPr/>
          <p:nvPr/>
        </p:nvSpPr>
        <p:spPr>
          <a:xfrm>
            <a:off x="6934200" y="1652227"/>
            <a:ext cx="5029200" cy="1915318"/>
          </a:xfrm>
          <a:prstGeom prst="rect">
            <a:avLst/>
          </a:prstGeom>
          <a:noFill/>
          <a:ln w="38100">
            <a:solidFill>
              <a:srgbClr val="CA02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EAD1-9BBA-4A8E-922D-4C40F7B7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31DC0B7-CF6B-DC5A-F4BD-A46CCB839258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CF0BE257-19D3-5C40-7A52-460280050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E6FAAF4C-C1D6-3760-8A14-DB5197FC6B93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3392599"/>
              <a:ext cx="4659424" cy="8868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BFS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775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BF35-E4CD-7729-8D5B-E75A74AC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29C2164-EEC9-43AC-35C4-40B7CBF3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42781DB-9D7A-C025-F113-E0A1B1B1B183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BFS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작동 원리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101B2-2D15-76F7-CA97-71DDAF08982B}"/>
              </a:ext>
            </a:extLst>
          </p:cNvPr>
          <p:cNvSpPr txBox="1"/>
          <p:nvPr/>
        </p:nvSpPr>
        <p:spPr>
          <a:xfrm>
            <a:off x="548640" y="1303020"/>
            <a:ext cx="11457831" cy="5044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너비 우선 탐색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(BFS, Breadth-First Search)</a:t>
            </a: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을 기반으로 구현한 알고리즘</a:t>
            </a:r>
            <a:endParaRPr lang="en-US" altLang="ko-KR" sz="2400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출발역에서 도착역까지의 최소 비용 경로를 환승 </a:t>
            </a:r>
            <a:r>
              <a:rPr lang="ko-KR" altLang="en-US" sz="2400" dirty="0" err="1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패널티를</a:t>
            </a: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 고려함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2000" b="1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 lvl="0">
              <a:defRPr/>
            </a:pP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알고리즘은 </a:t>
            </a:r>
            <a:endParaRPr lang="en-US" altLang="ko-KR" sz="2400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visited </a:t>
            </a: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집합으로 중복 탐색을 방지하고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, </a:t>
            </a:r>
          </a:p>
          <a:p>
            <a:pPr marL="457200" lvl="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2400" dirty="0" err="1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dist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사전으로 현재까지 도달한 최소 비용을 관리하며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, </a:t>
            </a:r>
          </a:p>
          <a:p>
            <a:pPr marL="457200" lvl="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sz="2400" dirty="0" err="1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prev</a:t>
            </a: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를 이용해 최종적으로 최단 경로를 역추적한다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. </a:t>
            </a:r>
          </a:p>
          <a:p>
            <a:pPr lvl="0">
              <a:defRPr/>
            </a:pPr>
            <a:endParaRPr lang="en-US" altLang="ko-KR" sz="2000" dirty="0">
              <a:solidFill>
                <a:prstClr val="black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이를 통해 단순한 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BFS </a:t>
            </a:r>
            <a:r>
              <a:rPr lang="ko-KR" altLang="en-US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구조를 유지하면서도 실제 지하철 이동의 제약 요소인 환승을 현실적으로 반영한 탐색이 가능하다</a:t>
            </a:r>
            <a:r>
              <a:rPr lang="en-US" altLang="ko-KR" sz="24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 panose="020B0502040504020204" pitchFamily="34" charset="0"/>
              </a:rPr>
              <a:t>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48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BF35-E4CD-7729-8D5B-E75A74AC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29C2164-EEC9-43AC-35C4-40B7CBF3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42781DB-9D7A-C025-F113-E0A1B1B1B183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BFS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작동 원리</a:t>
            </a:r>
            <a:r>
              <a:rPr lang="en-US" altLang="ko-KR" sz="3200" b="1" dirty="0">
                <a:solidFill>
                  <a:prstClr val="black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O(V+E)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383499"/>
              </p:ext>
            </p:extLst>
          </p:nvPr>
        </p:nvGraphicFramePr>
        <p:xfrm>
          <a:off x="315375" y="1670178"/>
          <a:ext cx="7223760" cy="483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783">
                  <a:extLst>
                    <a:ext uri="{9D8B030D-6E8A-4147-A177-3AD203B41FA5}">
                      <a16:colId xmlns:a16="http://schemas.microsoft.com/office/drawing/2014/main" val="1105500905"/>
                    </a:ext>
                  </a:extLst>
                </a:gridCol>
                <a:gridCol w="5668977">
                  <a:extLst>
                    <a:ext uri="{9D8B030D-6E8A-4147-A177-3AD203B41FA5}">
                      <a16:colId xmlns:a16="http://schemas.microsoft.com/office/drawing/2014/main" val="1596004924"/>
                    </a:ext>
                  </a:extLst>
                </a:gridCol>
              </a:tblGrid>
              <a:tr h="80667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원리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정점까지의 누적 비용과 환승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패널티를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 함께 고려하여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,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현재 정점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누적 비용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을 큐에 저장하며 비용이 최소인 경로를 탐색 →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넣은 순서대로 큐에서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꺼내짐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595631"/>
                  </a:ext>
                </a:extLst>
              </a:tr>
              <a:tr h="8066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장점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구현이 쉽다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작은 입력에 대해서 빠르다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618759"/>
                  </a:ext>
                </a:extLst>
              </a:tr>
              <a:tr h="11523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단점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경로 최적화를 보장하지 않는다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가중치가 같다는 조건 하에서 수행한다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큰 그래프에서 비효율적이다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924861"/>
                  </a:ext>
                </a:extLst>
              </a:tr>
              <a:tr h="11523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Running</a:t>
                      </a:r>
                      <a:r>
                        <a:rPr lang="en-US" altLang="ko-KR" sz="2000" b="0" i="0" baseline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 time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O(V+E)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  <a:p>
                      <a:pPr algn="l" latinLnBrk="1"/>
                      <a:r>
                        <a:rPr lang="en-US" altLang="ko-KR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V: </a:t>
                      </a:r>
                      <a:r>
                        <a:rPr lang="ko-KR" altLang="en-US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정점 수</a:t>
                      </a:r>
                      <a:r>
                        <a:rPr lang="en-US" altLang="ko-KR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, E: </a:t>
                      </a:r>
                      <a:r>
                        <a:rPr lang="ko-KR" altLang="en-US" b="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간선 수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810401"/>
                  </a:ext>
                </a:extLst>
              </a:tr>
              <a:tr h="8066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memory</a:t>
                      </a:r>
                      <a:endParaRPr lang="en-US" altLang="ko-KR" sz="20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  <a:cs typeface="Noto Sans" panose="020B0600000101010101" charset="0"/>
                        </a:rPr>
                        <a:t>O(V+E)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Noto Sans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75986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7772400" y="420161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시간 복잡도: </a:t>
            </a:r>
            <a:r>
              <a:rPr lang="ko-KR" altLang="ko-KR" b="1" dirty="0" err="1">
                <a:latin typeface="Noto Sans" panose="020B0600000101010101" charset="0"/>
                <a:cs typeface="Noto Sans" panose="020B0600000101010101" charset="0"/>
              </a:rPr>
              <a:t>O</a:t>
            </a: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(</a:t>
            </a:r>
            <a:r>
              <a:rPr lang="ko-KR" altLang="ko-KR" b="1" dirty="0" err="1">
                <a:latin typeface="Noto Sans" panose="020B0600000101010101" charset="0"/>
                <a:cs typeface="Noto Sans" panose="020B0600000101010101" charset="0"/>
              </a:rPr>
              <a:t>V</a:t>
            </a: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 + </a:t>
            </a:r>
            <a:r>
              <a:rPr lang="ko-KR" altLang="ko-KR" b="1" dirty="0" err="1">
                <a:latin typeface="Noto Sans" panose="020B0600000101010101" charset="0"/>
                <a:cs typeface="Noto Sans" panose="020B0600000101010101" charset="0"/>
              </a:rPr>
              <a:t>E</a:t>
            </a: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)</a:t>
            </a:r>
            <a:endParaRPr lang="ko-KR" altLang="ko-KR" dirty="0">
              <a:latin typeface="Noto Sans" panose="020B0600000101010101" charset="0"/>
              <a:cs typeface="Noto Sans" panose="020B0600000101010101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Noto Sans" panose="020B0600000101010101" charset="0"/>
                <a:cs typeface="Noto Sans" panose="020B0600000101010101" charset="0"/>
              </a:rPr>
              <a:t>V: </a:t>
            </a:r>
            <a:r>
              <a:rPr lang="ko-KR" altLang="ko-KR" dirty="0">
                <a:latin typeface="Noto Sans" panose="020B0600000101010101" charset="0"/>
                <a:cs typeface="Noto Sans" panose="020B0600000101010101" charset="0"/>
              </a:rPr>
              <a:t>모든 노드를 한 번씩 방문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Noto Sans" panose="020B0600000101010101" charset="0"/>
                <a:cs typeface="Noto Sans" panose="020B0600000101010101" charset="0"/>
              </a:rPr>
              <a:t>E: </a:t>
            </a:r>
            <a:r>
              <a:rPr lang="ko-KR" altLang="ko-KR" dirty="0">
                <a:latin typeface="Noto Sans" panose="020B0600000101010101" charset="0"/>
                <a:cs typeface="Noto Sans" panose="020B0600000101010101" charset="0"/>
              </a:rPr>
              <a:t>모든 간선을 한 번씩 확인</a:t>
            </a:r>
            <a:endParaRPr lang="en-US" altLang="ko-KR" sz="1000" dirty="0">
              <a:latin typeface="Noto Sans" panose="020B0600000101010101" charset="0"/>
              <a:cs typeface="Noto Sans" panose="020B0600000101010101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Noto Sans" panose="020B0600000101010101" charset="0"/>
              <a:cs typeface="Noto Sans" panose="020B0600000101010101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공간 복잡도: </a:t>
            </a:r>
            <a:r>
              <a:rPr lang="ko-KR" altLang="ko-KR" b="1" dirty="0" err="1">
                <a:latin typeface="Noto Sans" panose="020B0600000101010101" charset="0"/>
                <a:cs typeface="Noto Sans" panose="020B0600000101010101" charset="0"/>
              </a:rPr>
              <a:t>O</a:t>
            </a: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(</a:t>
            </a:r>
            <a:r>
              <a:rPr lang="ko-KR" altLang="ko-KR" b="1" dirty="0" err="1">
                <a:latin typeface="Noto Sans" panose="020B0600000101010101" charset="0"/>
                <a:cs typeface="Noto Sans" panose="020B0600000101010101" charset="0"/>
              </a:rPr>
              <a:t>V</a:t>
            </a: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)</a:t>
            </a:r>
            <a:endParaRPr lang="ko-KR" altLang="ko-KR" dirty="0">
              <a:latin typeface="Noto Sans" panose="020B0600000101010101" charset="0"/>
              <a:cs typeface="Noto Sans" panose="020B0600000101010101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Noto Sans" panose="020B0600000101010101" charset="0"/>
                <a:cs typeface="Noto Sans" panose="020B0600000101010101" charset="0"/>
              </a:rPr>
              <a:t> </a:t>
            </a:r>
            <a:r>
              <a:rPr lang="ko-KR" altLang="ko-KR" dirty="0">
                <a:latin typeface="Noto Sans" panose="020B0600000101010101" charset="0"/>
                <a:cs typeface="Noto Sans" panose="020B0600000101010101" charset="0"/>
              </a:rPr>
              <a:t>방문 여부를 저장하는 배열/집합</a:t>
            </a:r>
            <a:endParaRPr lang="en-US" altLang="ko-KR" dirty="0">
              <a:latin typeface="Noto Sans" panose="020B0600000101010101" charset="0"/>
              <a:cs typeface="Noto Sans" panose="020B0600000101010101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Noto Sans" panose="020B0600000101010101" charset="0"/>
                <a:cs typeface="Noto Sans" panose="020B0600000101010101" charset="0"/>
              </a:rPr>
              <a:t> V:</a:t>
            </a:r>
            <a:r>
              <a:rPr lang="ko-KR" altLang="ko-KR" dirty="0">
                <a:latin typeface="Noto Sans" panose="020B0600000101010101" charset="0"/>
                <a:cs typeface="Noto Sans" panose="020B0600000101010101" charset="0"/>
              </a:rPr>
              <a:t>큐(</a:t>
            </a:r>
            <a:r>
              <a:rPr lang="ko-KR" altLang="ko-KR" dirty="0" err="1">
                <a:latin typeface="Noto Sans" panose="020B0600000101010101" charset="0"/>
                <a:cs typeface="Noto Sans" panose="020B0600000101010101" charset="0"/>
              </a:rPr>
              <a:t>queue</a:t>
            </a:r>
            <a:r>
              <a:rPr lang="ko-KR" altLang="ko-KR" dirty="0">
                <a:latin typeface="Noto Sans" panose="020B0600000101010101" charset="0"/>
                <a:cs typeface="Noto Sans" panose="020B0600000101010101" charset="0"/>
              </a:rPr>
              <a:t>)에 최대 </a:t>
            </a:r>
            <a:endParaRPr lang="en-US" altLang="ko-KR" b="1" dirty="0">
              <a:latin typeface="Noto Sans" panose="020B0600000101010101" charset="0"/>
              <a:cs typeface="Noto Sans" panose="020B0600000101010101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인접 리스트 저장까지 포함하면 </a:t>
            </a:r>
            <a:r>
              <a:rPr lang="ko-KR" altLang="ko-KR" b="1" dirty="0" err="1">
                <a:latin typeface="Noto Sans" panose="020B0600000101010101" charset="0"/>
                <a:cs typeface="Noto Sans" panose="020B0600000101010101" charset="0"/>
              </a:rPr>
              <a:t>O</a:t>
            </a: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(</a:t>
            </a:r>
            <a:r>
              <a:rPr lang="ko-KR" altLang="ko-KR" b="1" dirty="0" err="1">
                <a:latin typeface="Noto Sans" panose="020B0600000101010101" charset="0"/>
                <a:cs typeface="Noto Sans" panose="020B0600000101010101" charset="0"/>
              </a:rPr>
              <a:t>V</a:t>
            </a: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 + </a:t>
            </a:r>
            <a:r>
              <a:rPr lang="ko-KR" altLang="ko-KR" b="1" dirty="0" err="1">
                <a:latin typeface="Noto Sans" panose="020B0600000101010101" charset="0"/>
                <a:cs typeface="Noto Sans" panose="020B0600000101010101" charset="0"/>
              </a:rPr>
              <a:t>E</a:t>
            </a:r>
            <a:r>
              <a:rPr lang="ko-KR" altLang="ko-KR" b="1" dirty="0">
                <a:latin typeface="Noto Sans" panose="020B0600000101010101" charset="0"/>
                <a:cs typeface="Noto Sans" panose="020B0600000101010101" charset="0"/>
              </a:rPr>
              <a:t>)</a:t>
            </a:r>
            <a:endParaRPr lang="ko-KR" altLang="ko-KR" dirty="0">
              <a:latin typeface="Noto Sans" panose="020B0600000101010101" charset="0"/>
              <a:cs typeface="Noto Sans" panose="020B0600000101010101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3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FC4DB-9EAE-6009-0D56-E73F478A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E8A9799-CFCE-67F9-B3EB-339A7A71A95B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3060368B-F0EF-F52D-4764-1A559A4C9C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234B730E-BE54-A726-3386-9865914DC6F3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2993481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TNR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07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7894287-4789-566C-1BFF-FEE8AFEAE704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6EAAFBD1-149A-7F0E-F487-8B2E55F563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89E0EB5C-1845-5172-120E-6BD161AE7E02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3109593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Problem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statement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8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3200" b="1">
                <a:latin typeface="Noto Sans"/>
                <a:ea typeface="Noto Sans KR"/>
                <a:cs typeface="Noto Sans"/>
              </a:rPr>
              <a:t>문제 정의 구체화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429655"/>
            <a:ext cx="10074116" cy="5019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CA0260"/>
                </a:solidFill>
                <a:latin typeface="Noto Sans"/>
                <a:ea typeface="Noto Sans KR"/>
                <a:cs typeface="Noto Sans"/>
              </a:rPr>
              <a:t>input</a:t>
            </a:r>
            <a:r>
              <a:rPr lang="ko-KR" altLang="en-US" sz="2400" b="1" dirty="0">
                <a:solidFill>
                  <a:srgbClr val="CA0260"/>
                </a:solidFill>
                <a:latin typeface="Noto Sans"/>
                <a:ea typeface="Noto Sans KR"/>
                <a:cs typeface="Noto Sans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 dirty="0">
                <a:latin typeface="Noto Sans"/>
                <a:ea typeface="Noto Sans KR"/>
                <a:cs typeface="Noto Sans"/>
              </a:rPr>
              <a:t>(line,</a:t>
            </a:r>
            <a:r>
              <a:rPr lang="ko-KR" altLang="en-US" sz="2400" dirty="0">
                <a:latin typeface="Noto Sans"/>
                <a:ea typeface="Noto Sans KR"/>
                <a:cs typeface="Noto Sans"/>
              </a:rPr>
              <a:t> </a:t>
            </a:r>
            <a:r>
              <a:rPr lang="en-US" altLang="ko-KR" sz="2400" dirty="0" err="1">
                <a:latin typeface="Noto Sans"/>
                <a:ea typeface="Noto Sans KR"/>
                <a:cs typeface="Noto Sans"/>
              </a:rPr>
              <a:t>station_name</a:t>
            </a:r>
            <a:r>
              <a:rPr lang="en-US" altLang="ko-KR" sz="2400" dirty="0">
                <a:latin typeface="Noto Sans"/>
                <a:ea typeface="Noto Sans KR"/>
                <a:cs typeface="Noto Sans"/>
              </a:rPr>
              <a:t>),</a:t>
            </a:r>
            <a:r>
              <a:rPr lang="ko-KR" altLang="en-US" sz="2400" dirty="0">
                <a:latin typeface="Noto Sans"/>
                <a:ea typeface="Noto Sans KR"/>
                <a:cs typeface="Noto Sans"/>
              </a:rPr>
              <a:t> </a:t>
            </a:r>
            <a:r>
              <a:rPr lang="en-US" altLang="ko-KR" sz="2400" dirty="0">
                <a:latin typeface="Noto Sans"/>
                <a:ea typeface="Noto Sans KR"/>
                <a:cs typeface="Noto Sans"/>
              </a:rPr>
              <a:t>(line’, </a:t>
            </a:r>
            <a:r>
              <a:rPr lang="en-US" altLang="ko-KR" sz="2400" dirty="0" err="1">
                <a:latin typeface="Noto Sans"/>
                <a:ea typeface="Noto Sans KR"/>
                <a:cs typeface="Noto Sans"/>
              </a:rPr>
              <a:t>station_name</a:t>
            </a:r>
            <a:r>
              <a:rPr lang="en-US" altLang="ko-KR" sz="2400" dirty="0">
                <a:latin typeface="Noto Sans"/>
                <a:ea typeface="Noto Sans KR"/>
                <a:cs typeface="Noto Sans"/>
              </a:rPr>
              <a:t>’)</a:t>
            </a:r>
          </a:p>
          <a:p>
            <a:pPr>
              <a:lnSpc>
                <a:spcPct val="150000"/>
              </a:lnSpc>
              <a:defRPr/>
            </a:pPr>
            <a:endParaRPr lang="ko-KR" altLang="en-US" sz="2400" dirty="0">
              <a:latin typeface="Noto Sans"/>
              <a:ea typeface="Noto Sans KR"/>
              <a:cs typeface="Noto San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5400DC"/>
                </a:solidFill>
                <a:latin typeface="Noto Sans"/>
                <a:ea typeface="Noto Sans KR"/>
                <a:cs typeface="Noto Sans"/>
              </a:rPr>
              <a:t>output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 dirty="0">
                <a:latin typeface="Noto Sans"/>
                <a:ea typeface="Noto Sans KR"/>
                <a:cs typeface="Noto Sans"/>
              </a:rPr>
              <a:t>The list of path and the total time of my algorithm’s and </a:t>
            </a:r>
            <a:r>
              <a:rPr lang="en-US" altLang="ko-KR" sz="2400" dirty="0" err="1">
                <a:latin typeface="Noto Sans"/>
                <a:ea typeface="Noto Sans KR"/>
                <a:cs typeface="Noto Sans"/>
              </a:rPr>
              <a:t>dijkstra</a:t>
            </a:r>
            <a:r>
              <a:rPr lang="en-US" altLang="ko-KR" sz="2400" dirty="0">
                <a:latin typeface="Noto Sans"/>
                <a:ea typeface="Noto Sans KR"/>
                <a:cs typeface="Noto Sans"/>
              </a:rPr>
              <a:t>  algorithm’s (to check the answer) in </a:t>
            </a:r>
            <a:r>
              <a:rPr lang="en-US" altLang="ko-KR" sz="2400" dirty="0" err="1">
                <a:latin typeface="Noto Sans"/>
                <a:ea typeface="Noto Sans KR"/>
                <a:cs typeface="Noto Sans"/>
              </a:rPr>
              <a:t>networkx</a:t>
            </a:r>
            <a:r>
              <a:rPr lang="en-US" altLang="ko-KR" sz="2400" dirty="0">
                <a:latin typeface="Noto Sans"/>
                <a:ea typeface="Noto Sans KR"/>
                <a:cs typeface="Noto Sans"/>
              </a:rPr>
              <a:t> package.</a:t>
            </a:r>
          </a:p>
          <a:p>
            <a:pPr>
              <a:lnSpc>
                <a:spcPct val="150000"/>
              </a:lnSpc>
              <a:defRPr/>
            </a:pPr>
            <a:endParaRPr lang="en-US" altLang="ko-KR" sz="2400" dirty="0">
              <a:latin typeface="Noto Sans"/>
              <a:ea typeface="Noto Sans"/>
              <a:cs typeface="Noto San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2B71E3"/>
                </a:solidFill>
                <a:latin typeface="Noto Sans"/>
                <a:ea typeface="Noto Sans KR"/>
                <a:cs typeface="Noto Sans"/>
              </a:rPr>
              <a:t>given data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 dirty="0">
                <a:latin typeface="Noto Sans"/>
                <a:ea typeface="Noto Sans KR"/>
                <a:cs typeface="Noto Sans"/>
              </a:rPr>
              <a:t>The subway data included travel time is crawled from </a:t>
            </a:r>
            <a:r>
              <a:rPr lang="en-US" altLang="ko-KR" sz="2400" dirty="0" err="1">
                <a:latin typeface="Noto Sans"/>
                <a:ea typeface="Noto Sans KR"/>
                <a:cs typeface="Noto Sans"/>
              </a:rPr>
              <a:t>naver</a:t>
            </a:r>
            <a:r>
              <a:rPr lang="en-US" altLang="ko-KR" sz="2400" dirty="0">
                <a:latin typeface="Noto Sans"/>
                <a:ea typeface="Noto Sans KR"/>
                <a:cs typeface="Noto Sans"/>
              </a:rPr>
              <a:t> map.</a:t>
            </a:r>
            <a:endParaRPr lang="en-US" altLang="ko-KR" sz="2400" dirty="0">
              <a:latin typeface="Noto Sans"/>
              <a:ea typeface="Noto Sans"/>
              <a:cs typeface="No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Data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altLang="ko-KR" sz="2400" b="1" dirty="0">
              <a:latin typeface="Noto Sans"/>
              <a:ea typeface="Noto Sans"/>
              <a:cs typeface="Noto Sans"/>
            </a:endParaRPr>
          </a:p>
          <a:p>
            <a:pPr marL="0" indent="0">
              <a:buNone/>
              <a:defRPr/>
            </a:pPr>
            <a:endParaRPr lang="en-US" altLang="ko-KR" sz="2000" b="1" i="0" dirty="0">
              <a:effectLst/>
              <a:latin typeface="Noto Sans"/>
              <a:ea typeface="Noto Sans"/>
              <a:cs typeface="Noto Sans"/>
            </a:endParaRPr>
          </a:p>
          <a:p>
            <a:pPr marL="0" indent="0">
              <a:buNone/>
              <a:defRPr/>
            </a:pPr>
            <a:endParaRPr lang="en-US" altLang="ko-KR" sz="2000" dirty="0">
              <a:latin typeface="Noto Sans"/>
              <a:ea typeface="Noto Sans"/>
              <a:cs typeface="Noto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" y="1303020"/>
            <a:ext cx="1088828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crawling.py, utils.py, subway_data.csv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Naver map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인접한 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역끼리의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travel time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selenium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으로 크롤링해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subway_data.csv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 저장</a:t>
            </a:r>
          </a:p>
          <a:p>
            <a:pPr lvl="0">
              <a:defRPr/>
            </a:pP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>
              <a:defRPr/>
            </a:pPr>
            <a:r>
              <a:rPr lang="en-US" altLang="ko-KR" sz="2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process_data.py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Subway_data.csv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읽어 알고리즘에 사용하기 편한 형태로 데이터를 처리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lvl="0">
              <a:defRPr/>
            </a:pP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>
              <a:defRPr/>
            </a:pPr>
            <a:r>
              <a:rPr lang="en-US" altLang="ko-KR" sz="2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Result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가중치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네이버 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맵에서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크롤링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환승 기능 구현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같은 이름 다른 노선인 역 노드를 분리하고 해당 노드들 간에 가중치가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 간선을 추가하여 구현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호선 순환 노선 구현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(‘2’, ‘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시청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’)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(‘2’, ‘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시청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종점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)’)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두 노드로 구분하고 노드들 간에 가중치를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10^(-6)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인 간선을 추가하여 구현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>
              <a:defRPr/>
            </a:pP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Algorithm – Transit Node Routing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/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5" name="직선 연결선 14"/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/>
          <p:cNvSpPr/>
          <p:nvPr/>
        </p:nvSpPr>
        <p:spPr>
          <a:xfrm>
            <a:off x="247621" y="5598680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47621" y="6179239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52680" y="5598680"/>
            <a:ext cx="176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Normal Station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52680" y="6142344"/>
            <a:ext cx="180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Transfer Station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14665" y="1602656"/>
            <a:ext cx="2954655" cy="64633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환승 노드 사이에 </a:t>
            </a:r>
          </a:p>
          <a:p>
            <a:pPr lvl="0">
              <a:defRPr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평균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5.28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개의 일반 노드 존재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5F048-3BAB-2B4F-18F3-B0E98339AFCE}"/>
              </a:ext>
            </a:extLst>
          </p:cNvPr>
          <p:cNvSpPr txBox="1"/>
          <p:nvPr/>
        </p:nvSpPr>
        <p:spPr>
          <a:xfrm>
            <a:off x="2344359" y="4727704"/>
            <a:ext cx="3388441" cy="107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모든 역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간선 포함하는 그래프</a:t>
            </a:r>
            <a:r>
              <a:rPr lang="en-US" altLang="ko-KR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G(V=265, E=283)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32AD34-3EA7-D38F-BB1D-B91B81CF07B2}"/>
              </a:ext>
            </a:extLst>
          </p:cNvPr>
          <p:cNvSpPr txBox="1"/>
          <p:nvPr/>
        </p:nvSpPr>
        <p:spPr>
          <a:xfrm>
            <a:off x="6422915" y="4745099"/>
            <a:ext cx="540745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환승역과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그들을 잇는 간선으로만 이루어진 그래프</a:t>
            </a:r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ctr">
              <a:defRPr/>
            </a:pPr>
            <a:r>
              <a:rPr lang="en-US" altLang="ko-KR" sz="4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TG(V=39, E=57)</a:t>
            </a:r>
          </a:p>
          <a:p>
            <a:pPr lvl="0">
              <a:defRPr/>
            </a:pP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  기존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V,E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개수의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17%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정도에 불과함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459D55B-FAFC-544E-8067-D5C294794E3A}"/>
              </a:ext>
            </a:extLst>
          </p:cNvPr>
          <p:cNvSpPr/>
          <p:nvPr/>
        </p:nvSpPr>
        <p:spPr>
          <a:xfrm>
            <a:off x="5788218" y="5176804"/>
            <a:ext cx="769601" cy="385540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Algorithm – Transit Node Routing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/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5" name="직선 연결선 14"/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/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Normal Station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Transfer Station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73125" y="1275737"/>
            <a:ext cx="4932809" cy="3548743"/>
          </a:xfrm>
          <a:prstGeom prst="rect">
            <a:avLst/>
          </a:prstGeom>
          <a:solidFill>
            <a:srgbClr val="2B71E3">
              <a:alpha val="8196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 TO TRANSIT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APSP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(all pair shortest path)</a:t>
            </a:r>
            <a:endParaRPr lang="ko-KR" altLang="en-US" sz="3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Algorithm – Transit Node Routing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/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5" name="직선 연결선 14"/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/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Normal Station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Transfer Station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86132" y="1275735"/>
            <a:ext cx="4932809" cy="3548743"/>
          </a:xfrm>
          <a:prstGeom prst="rect">
            <a:avLst/>
          </a:prstGeom>
          <a:solidFill>
            <a:srgbClr val="2B71E3">
              <a:alpha val="8196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 TO TRANSIT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APSP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(all pair shortest path)</a:t>
            </a:r>
            <a:endParaRPr lang="ko-KR" altLang="en-US" sz="3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51420" y="1275735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NODE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TO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53714" y="1275736"/>
            <a:ext cx="1505953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NODE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TO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Algorithm – Transit Node Routing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/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5" name="직선 연결선 14"/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/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Normal Station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Transfer Station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86132" y="1275735"/>
            <a:ext cx="4932809" cy="3548743"/>
          </a:xfrm>
          <a:prstGeom prst="rect">
            <a:avLst/>
          </a:prstGeom>
          <a:solidFill>
            <a:srgbClr val="2B71E3">
              <a:alpha val="8196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 TO TRANSIT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APSP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(all pair shortest path)</a:t>
            </a:r>
            <a:endParaRPr lang="ko-KR" altLang="en-US" sz="3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51420" y="1275735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NODE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TO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53714" y="1275736"/>
            <a:ext cx="1505953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NODE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TO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89724" y="5199620"/>
                <a:ext cx="7162903" cy="9735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24" y="5199620"/>
                <a:ext cx="7162903" cy="973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Algorithm – Transit Node Routing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/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5" name="직선 연결선 14"/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/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Normal Station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Transfer Station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86132" y="1275735"/>
            <a:ext cx="4932809" cy="3548743"/>
          </a:xfrm>
          <a:prstGeom prst="rect">
            <a:avLst/>
          </a:prstGeom>
          <a:solidFill>
            <a:srgbClr val="2B71E3">
              <a:alpha val="8196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 TO TRANSIT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APSP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(all pair shortest path)</a:t>
            </a:r>
            <a:endParaRPr lang="ko-KR" altLang="en-US" sz="3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51420" y="1275735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NODE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TO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27658" y="1275736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NODE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TO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59570" y="5124380"/>
            <a:ext cx="4309193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/>
              <a:t>Precomputed by </a:t>
            </a:r>
            <a:r>
              <a:rPr lang="en-US" altLang="ko-KR" dirty="0" err="1"/>
              <a:t>apsp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Floyed-</a:t>
            </a:r>
            <a:r>
              <a:rPr lang="en-US" altLang="ko-KR" dirty="0" err="1"/>
              <a:t>Warshall</a:t>
            </a:r>
            <a:r>
              <a:rPr lang="en-US" altLang="ko-KR" dirty="0"/>
              <a:t> : O(v^3)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Dijkstra-APSP(</a:t>
            </a:r>
            <a:r>
              <a:rPr lang="en-US" altLang="ko-KR" dirty="0" err="1"/>
              <a:t>heapq</a:t>
            </a:r>
            <a:r>
              <a:rPr lang="en-US" altLang="ko-KR" dirty="0"/>
              <a:t>) : O(v(</a:t>
            </a:r>
            <a:r>
              <a:rPr lang="en-US" altLang="ko-KR" dirty="0" err="1"/>
              <a:t>vlogv+e</a:t>
            </a:r>
            <a:r>
              <a:rPr lang="en-US" altLang="ko-KR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Dial’s : O(</a:t>
            </a:r>
            <a:r>
              <a:rPr lang="en-US" altLang="ko-KR" dirty="0" err="1"/>
              <a:t>cv+e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Thorup’s : O(</a:t>
            </a:r>
            <a:r>
              <a:rPr lang="en-US" altLang="ko-KR" dirty="0" err="1"/>
              <a:t>ve</a:t>
            </a:r>
            <a:r>
              <a:rPr lang="en-US" altLang="ko-KR" dirty="0"/>
              <a:t>)</a:t>
            </a:r>
          </a:p>
        </p:txBody>
      </p:sp>
      <p:cxnSp>
        <p:nvCxnSpPr>
          <p:cNvPr id="27" name="연결선: 구부러짐 26"/>
          <p:cNvCxnSpPr/>
          <p:nvPr/>
        </p:nvCxnSpPr>
        <p:spPr>
          <a:xfrm rot="16200000" flipV="1">
            <a:off x="3939281" y="5029321"/>
            <a:ext cx="558360" cy="402835"/>
          </a:xfrm>
          <a:prstGeom prst="curvedConnector3">
            <a:avLst>
              <a:gd name="adj1" fmla="val -45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Algorithm – Transit Node Routing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/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5" name="직선 연결선 14"/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/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Normal Station</a:t>
            </a: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Transfer Station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86132" y="1275735"/>
            <a:ext cx="4932809" cy="3548743"/>
          </a:xfrm>
          <a:prstGeom prst="rect">
            <a:avLst/>
          </a:prstGeom>
          <a:solidFill>
            <a:srgbClr val="2B71E3">
              <a:alpha val="8196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 TO TRANSIT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APSP</a:t>
            </a:r>
          </a:p>
          <a:p>
            <a:pPr algn="ctr">
              <a:defRPr/>
            </a:pPr>
            <a:r>
              <a:rPr lang="en-US" altLang="ko-KR" sz="3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(all pair shortest path)</a:t>
            </a:r>
            <a:endParaRPr lang="ko-KR" altLang="en-US" sz="3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51420" y="1275735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NODE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TO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27658" y="1275736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NODE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TO</a:t>
            </a:r>
          </a:p>
          <a:p>
            <a:pPr algn="ctr">
              <a:defRPr/>
            </a:pPr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Noto Sans KR"/>
                <a:ea typeface="Noto Sans KR"/>
              </a:rPr>
              <a:t>TRANSIT</a:t>
            </a:r>
            <a:endParaRPr lang="ko-KR" altLang="en-US" sz="2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Noto Sans KR"/>
              <a:ea typeface="Noto Sans K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45258" y="5166687"/>
            <a:ext cx="4309193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/>
              <a:t>Precomputed by </a:t>
            </a:r>
            <a:r>
              <a:rPr lang="en-US" altLang="ko-KR" dirty="0" err="1"/>
              <a:t>apsp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Floyed-</a:t>
            </a:r>
            <a:r>
              <a:rPr lang="en-US" altLang="ko-KR" dirty="0" err="1"/>
              <a:t>Warshall</a:t>
            </a:r>
            <a:r>
              <a:rPr lang="en-US" altLang="ko-KR" dirty="0"/>
              <a:t> : O(v^3)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Dijkstra-APSP(</a:t>
            </a:r>
            <a:r>
              <a:rPr lang="en-US" altLang="ko-KR" dirty="0" err="1"/>
              <a:t>heapq</a:t>
            </a:r>
            <a:r>
              <a:rPr lang="en-US" altLang="ko-KR" dirty="0"/>
              <a:t>) : O(v(</a:t>
            </a:r>
            <a:r>
              <a:rPr lang="en-US" altLang="ko-KR" dirty="0" err="1"/>
              <a:t>vlogv+e</a:t>
            </a:r>
            <a:r>
              <a:rPr lang="en-US" altLang="ko-KR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Dial’s : O(</a:t>
            </a:r>
            <a:r>
              <a:rPr lang="en-US" altLang="ko-KR" dirty="0" err="1"/>
              <a:t>cv+e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Thorup’s : O(</a:t>
            </a:r>
            <a:r>
              <a:rPr lang="en-US" altLang="ko-KR" dirty="0" err="1"/>
              <a:t>ve</a:t>
            </a:r>
            <a:r>
              <a:rPr lang="en-US" altLang="ko-KR" dirty="0"/>
              <a:t>)</a:t>
            </a:r>
          </a:p>
        </p:txBody>
      </p:sp>
      <p:cxnSp>
        <p:nvCxnSpPr>
          <p:cNvPr id="27" name="연결선: 구부러짐 26"/>
          <p:cNvCxnSpPr/>
          <p:nvPr/>
        </p:nvCxnSpPr>
        <p:spPr>
          <a:xfrm rot="16200000" flipV="1">
            <a:off x="3724969" y="5071628"/>
            <a:ext cx="558360" cy="402835"/>
          </a:xfrm>
          <a:prstGeom prst="curvedConnector3">
            <a:avLst>
              <a:gd name="adj1" fmla="val -45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12115" y="5157623"/>
            <a:ext cx="261001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Implemented by </a:t>
            </a:r>
          </a:p>
          <a:p>
            <a:pPr lvl="0">
              <a:defRPr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list slicing</a:t>
            </a:r>
          </a:p>
          <a:p>
            <a:pPr lvl="0">
              <a:defRPr/>
            </a:pP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→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O(n’)</a:t>
            </a:r>
          </a:p>
          <a:p>
            <a:pPr lvl="0">
              <a:defRPr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(n’ =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잘린 노드 수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 lvl="0">
              <a:defRPr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5.28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이하의 값 기대 가능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cxnSp>
        <p:nvCxnSpPr>
          <p:cNvPr id="16" name="연결선: 구부러짐 15"/>
          <p:cNvCxnSpPr/>
          <p:nvPr/>
        </p:nvCxnSpPr>
        <p:spPr>
          <a:xfrm rot="16200000" flipV="1">
            <a:off x="10325438" y="4645783"/>
            <a:ext cx="558360" cy="402835"/>
          </a:xfrm>
          <a:prstGeom prst="curvedConnector3">
            <a:avLst>
              <a:gd name="adj1" fmla="val 967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Problem – local source and target?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48639" y="1417320"/>
            <a:ext cx="11207931" cy="402336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만약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input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으로 들어온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source, target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의 최단거리가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transit node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를 거치지 않는다면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?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그냥 단순히 모든 최단거리를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node2transit+transit2transit+node2transit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으로 구한다면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오히려 돌아가는 경로를 안내해줄 것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</a:p>
          <a:p>
            <a:pPr marL="0" indent="0">
              <a:buNone/>
              <a:defRPr/>
            </a:pP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0" indent="0">
              <a:buNone/>
              <a:defRPr/>
            </a:pPr>
            <a:r>
              <a:rPr lang="en-US" altLang="ko-KR" sz="2400" b="1" dirty="0">
                <a:solidFill>
                  <a:srgbClr val="CA02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→ </a:t>
            </a:r>
            <a:r>
              <a:rPr lang="ko-KR" altLang="en-US" sz="2400" b="1" dirty="0">
                <a:solidFill>
                  <a:srgbClr val="CA02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이 부분에 대한 감지 및 </a:t>
            </a:r>
            <a:r>
              <a:rPr lang="en-US" altLang="ko-KR" sz="2400" b="1" dirty="0">
                <a:solidFill>
                  <a:srgbClr val="CA02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fallback algorithm</a:t>
            </a:r>
            <a:r>
              <a:rPr lang="ko-KR" altLang="en-US" sz="2400" b="1" dirty="0">
                <a:solidFill>
                  <a:srgbClr val="CA02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이 필요함</a:t>
            </a:r>
            <a:r>
              <a:rPr lang="en-US" altLang="ko-KR" sz="2400" b="1" dirty="0">
                <a:solidFill>
                  <a:srgbClr val="CA02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246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Problem – local source and target?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48639" y="1417320"/>
            <a:ext cx="11207931" cy="402336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현재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transit node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을 모든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transfer station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으로 정의했기 때문에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우리는 해당 문제를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transit node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를 지나지 않는 경로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= transfer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를 하지 않는 경로</a:t>
            </a:r>
          </a:p>
          <a:p>
            <a:pPr marL="0" indent="0">
              <a:buNone/>
              <a:defRPr/>
            </a:pP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라고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재정의할 수 있음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 </a:t>
            </a:r>
          </a:p>
          <a:p>
            <a:pPr marL="0" indent="0">
              <a:buNone/>
              <a:defRPr/>
            </a:pP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0" indent="0">
              <a:buNone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즉 아래와 같은 케이스가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local problem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의 한 예가 될 수 있음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 </a:t>
            </a:r>
          </a:p>
          <a:p>
            <a:pPr marL="0" indent="0">
              <a:buNone/>
              <a:defRPr/>
            </a:pPr>
            <a:endParaRPr lang="en-US" altLang="ko-KR" sz="2400" b="1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9048" y="3642817"/>
            <a:ext cx="4539283" cy="27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39" y="485774"/>
            <a:ext cx="4371704" cy="64633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"/>
                <a:cs typeface="Noto Sans"/>
              </a:rPr>
              <a:t>Problem statement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39" y="1429655"/>
            <a:ext cx="11461932" cy="4458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CA0260"/>
                </a:solidFill>
                <a:latin typeface="Noto Sans"/>
                <a:ea typeface="Noto Sans"/>
                <a:cs typeface="Noto Sans"/>
              </a:rPr>
              <a:t>Input</a:t>
            </a:r>
            <a:r>
              <a:rPr lang="ko-KR" altLang="en-US" sz="2400" b="1">
                <a:solidFill>
                  <a:srgbClr val="CA0260"/>
                </a:solidFill>
                <a:latin typeface="Noto Sans"/>
                <a:ea typeface="Noto Sans KR"/>
                <a:cs typeface="Noto Sans"/>
              </a:rPr>
              <a:t>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latin typeface="Noto Sans"/>
                <a:ea typeface="Noto Sans"/>
                <a:cs typeface="Noto Sans"/>
              </a:rPr>
              <a:t>The start and end stations are given. </a:t>
            </a:r>
            <a:br>
              <a:rPr lang="en-US" altLang="ko-KR" sz="2400">
                <a:latin typeface="Noto Sans"/>
                <a:ea typeface="Noto Sans"/>
                <a:cs typeface="Noto Sans"/>
              </a:rPr>
            </a:br>
            <a:r>
              <a:rPr lang="en-US" altLang="ko-KR" sz="2400">
                <a:latin typeface="Noto Sans"/>
                <a:ea typeface="Noto Sans"/>
                <a:cs typeface="Noto Sans"/>
              </a:rPr>
              <a:t>Their format is flexible and can be chosen freely.</a:t>
            </a:r>
          </a:p>
          <a:p>
            <a:pPr>
              <a:lnSpc>
                <a:spcPct val="150000"/>
              </a:lnSpc>
              <a:defRPr/>
            </a:pPr>
            <a:endParaRPr lang="ko-KR" altLang="en-US" sz="2400">
              <a:latin typeface="Noto Sans"/>
              <a:ea typeface="Noto Sans KR"/>
              <a:cs typeface="Noto San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5400DC"/>
                </a:solidFill>
                <a:latin typeface="Noto Sans"/>
                <a:ea typeface="Noto Sans"/>
                <a:cs typeface="Noto Sans"/>
              </a:rPr>
              <a:t>Output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latin typeface="Noto Sans"/>
                <a:ea typeface="Noto Sans"/>
                <a:cs typeface="Noto Sans"/>
              </a:rPr>
              <a:t>Return the optimal subway route from the start station to the end station based on the provided subway data (see Figure 1).</a:t>
            </a:r>
            <a:br>
              <a:rPr lang="en-US" altLang="ko-KR" sz="2400">
                <a:latin typeface="Noto Sans"/>
                <a:ea typeface="Noto Sans"/>
                <a:cs typeface="Noto Sans"/>
              </a:rPr>
            </a:br>
            <a:r>
              <a:rPr lang="en-US" altLang="ko-KR" sz="2400">
                <a:latin typeface="Noto Sans"/>
                <a:ea typeface="Noto Sans"/>
                <a:cs typeface="Noto Sans"/>
              </a:rPr>
              <a:t>We included the route, the total travel time, and the final answer.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Graph</a:t>
            </a:r>
            <a:r>
              <a:rPr lang="ko-KR" altLang="en-US" sz="3200" b="1">
                <a:latin typeface="Noto Sans"/>
                <a:ea typeface="Noto Sans KR"/>
                <a:cs typeface="Noto Sans"/>
              </a:rPr>
              <a:t> </a:t>
            </a:r>
            <a:r>
              <a:rPr lang="en-US" altLang="ko-KR" sz="3200" b="1">
                <a:latin typeface="Noto Sans"/>
                <a:ea typeface="Noto Sans KR"/>
                <a:cs typeface="Noto Sans"/>
              </a:rPr>
              <a:t>cases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20005" y="1163410"/>
            <a:ext cx="8143875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70410" y="485774"/>
            <a:ext cx="757210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Graph</a:t>
            </a:r>
            <a:r>
              <a:rPr lang="ko-KR" altLang="en-US" sz="3200" b="1">
                <a:latin typeface="Noto Sans"/>
                <a:ea typeface="Noto Sans KR"/>
                <a:cs typeface="Noto Sans"/>
              </a:rPr>
              <a:t> </a:t>
            </a:r>
            <a:r>
              <a:rPr lang="en-US" altLang="ko-KR" sz="3200" b="1">
                <a:latin typeface="Noto Sans"/>
                <a:ea typeface="Noto Sans KR"/>
                <a:cs typeface="Noto Sans"/>
              </a:rPr>
              <a:t>cases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1550"/>
          <a:stretch>
            <a:fillRect/>
          </a:stretch>
        </p:blipFill>
        <p:spPr>
          <a:xfrm>
            <a:off x="91848" y="1057274"/>
            <a:ext cx="11925981" cy="5438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07594" y="1707356"/>
            <a:ext cx="11753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/>
              <a:t>Case 0</a:t>
            </a:r>
          </a:p>
          <a:p>
            <a:pPr lvl="0">
              <a:defRPr/>
            </a:pPr>
            <a:r>
              <a:rPr lang="en-US" altLang="ko-KR" sz="2400" b="1"/>
              <a:t>x == y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1361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70410" y="485774"/>
            <a:ext cx="757210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Graph</a:t>
            </a:r>
            <a:r>
              <a:rPr lang="ko-KR" altLang="en-US" sz="3200" b="1">
                <a:latin typeface="Noto Sans"/>
                <a:ea typeface="Noto Sans KR"/>
                <a:cs typeface="Noto Sans"/>
              </a:rPr>
              <a:t> </a:t>
            </a:r>
            <a:r>
              <a:rPr lang="en-US" altLang="ko-KR" sz="3200" b="1">
                <a:latin typeface="Noto Sans"/>
                <a:ea typeface="Noto Sans KR"/>
                <a:cs typeface="Noto Sans"/>
              </a:rPr>
              <a:t>cases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3080" y="1262199"/>
            <a:ext cx="11725839" cy="50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6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70410" y="485774"/>
            <a:ext cx="757210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Graph</a:t>
            </a:r>
            <a:r>
              <a:rPr lang="ko-KR" altLang="en-US" sz="3200" b="1">
                <a:latin typeface="Noto Sans"/>
                <a:ea typeface="Noto Sans KR"/>
                <a:cs typeface="Noto Sans"/>
              </a:rPr>
              <a:t> </a:t>
            </a:r>
            <a:r>
              <a:rPr lang="en-US" altLang="ko-KR" sz="3200" b="1">
                <a:latin typeface="Noto Sans"/>
                <a:ea typeface="Noto Sans KR"/>
                <a:cs typeface="Noto Sans"/>
              </a:rPr>
              <a:t>cases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54760"/>
          <a:stretch>
            <a:fillRect/>
          </a:stretch>
        </p:blipFill>
        <p:spPr>
          <a:xfrm>
            <a:off x="150019" y="1057274"/>
            <a:ext cx="6562638" cy="41099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42800"/>
          <a:stretch>
            <a:fillRect/>
          </a:stretch>
        </p:blipFill>
        <p:spPr>
          <a:xfrm>
            <a:off x="6393656" y="2158567"/>
            <a:ext cx="5648325" cy="44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9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def</a:t>
            </a:r>
            <a:r>
              <a:rPr lang="ko-KR" altLang="en-US" sz="3200" b="1">
                <a:latin typeface="Noto Sans"/>
                <a:ea typeface="Noto Sans KR"/>
                <a:cs typeface="Noto Sans"/>
              </a:rPr>
              <a:t> </a:t>
            </a:r>
            <a:r>
              <a:rPr lang="en-US" altLang="ko-KR" sz="3200" b="1">
                <a:latin typeface="Noto Sans"/>
                <a:ea typeface="Noto Sans KR"/>
                <a:cs typeface="Noto Sans"/>
              </a:rPr>
              <a:t>transit_node_routing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376" y="1997839"/>
            <a:ext cx="121009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if common transfer:</a:t>
            </a:r>
          </a:p>
          <a:p>
            <a:pPr lvl="0">
              <a:defRPr/>
            </a:pPr>
            <a:r>
              <a:rPr lang="en-US" altLang="ko-KR" dirty="0"/>
              <a:t>    if x and y are in same line segment</a:t>
            </a:r>
          </a:p>
          <a:p>
            <a:pPr lvl="0">
              <a:defRPr/>
            </a:pPr>
            <a:r>
              <a:rPr lang="en-US" altLang="ko-KR" dirty="0"/>
              <a:t>        return slice of line segment</a:t>
            </a:r>
          </a:p>
          <a:p>
            <a:pPr lvl="0">
              <a:defRPr/>
            </a:pPr>
            <a:r>
              <a:rPr lang="en-US" altLang="ko-KR" dirty="0"/>
              <a:t>    if x and y are in different line segment but share same transfer node(which means two nodes are in same line)</a:t>
            </a:r>
          </a:p>
          <a:p>
            <a:pPr lvl="0">
              <a:defRPr/>
            </a:pPr>
            <a:r>
              <a:rPr lang="en-US" altLang="ko-KR" dirty="0"/>
              <a:t>        if not </a:t>
            </a:r>
            <a:r>
              <a:rPr lang="en-US" altLang="ko-KR" dirty="0" err="1"/>
              <a:t>len</a:t>
            </a:r>
            <a:r>
              <a:rPr lang="en-US" altLang="ko-KR" dirty="0"/>
              <a:t>(adjacent transfer nodes of x) == 2 &amp; </a:t>
            </a:r>
            <a:r>
              <a:rPr lang="en-US" altLang="ko-KR" dirty="0" err="1"/>
              <a:t>len</a:t>
            </a:r>
            <a:r>
              <a:rPr lang="en-US" altLang="ko-KR" dirty="0"/>
              <a:t>(adjacent transfer nodes of y) == 2:</a:t>
            </a:r>
          </a:p>
          <a:p>
            <a:pPr lvl="0">
              <a:defRPr/>
            </a:pPr>
            <a:r>
              <a:rPr lang="en-US" altLang="ko-KR" dirty="0"/>
              <a:t>            return slice of line</a:t>
            </a:r>
          </a:p>
          <a:p>
            <a:pPr lvl="0">
              <a:defRPr/>
            </a:pPr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(adjacent transfer nodes of x) == 2 &amp; </a:t>
            </a:r>
            <a:r>
              <a:rPr lang="en-US" altLang="ko-KR" dirty="0" err="1"/>
              <a:t>len</a:t>
            </a:r>
            <a:r>
              <a:rPr lang="en-US" altLang="ko-KR" dirty="0"/>
              <a:t>(adjacent transfer nodes of y) == 2:</a:t>
            </a:r>
          </a:p>
          <a:p>
            <a:pPr lvl="0">
              <a:defRPr/>
            </a:pPr>
            <a:r>
              <a:rPr lang="en-US" altLang="ko-KR" dirty="0"/>
              <a:t>            return min(slice of line, path w/ </a:t>
            </a:r>
            <a:r>
              <a:rPr lang="en-US" altLang="ko-KR" dirty="0" err="1"/>
              <a:t>apsp</a:t>
            </a:r>
            <a:r>
              <a:rPr lang="en-US" altLang="ko-KR" dirty="0"/>
              <a:t>)</a:t>
            </a:r>
          </a:p>
          <a:p>
            <a:pPr lvl="0">
              <a:defRPr/>
            </a:pPr>
            <a:r>
              <a:rPr lang="en-US" altLang="ko-KR" dirty="0"/>
              <a:t>if not share transfer:</a:t>
            </a:r>
          </a:p>
          <a:p>
            <a:pPr lvl="0">
              <a:defRPr/>
            </a:pPr>
            <a:r>
              <a:rPr lang="en-US" altLang="ko-KR" dirty="0"/>
              <a:t>    return min of x to y path transit transfer node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50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def</a:t>
            </a:r>
            <a:r>
              <a:rPr lang="ko-KR" altLang="en-US" sz="3200" b="1">
                <a:latin typeface="Noto Sans"/>
                <a:ea typeface="Noto Sans KR"/>
                <a:cs typeface="Noto Sans"/>
              </a:rPr>
              <a:t> </a:t>
            </a:r>
            <a:r>
              <a:rPr lang="en-US" altLang="ko-KR" sz="3200" b="1">
                <a:latin typeface="Noto Sans"/>
                <a:ea typeface="Noto Sans KR"/>
                <a:cs typeface="Noto Sans"/>
              </a:rPr>
              <a:t>transit_node_routing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pic>
        <p:nvPicPr>
          <p:cNvPr id="3" name="그림 2" descr="텍스트, 폰트, 도표, 라인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179" y="1057275"/>
            <a:ext cx="60337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def</a:t>
            </a:r>
            <a:r>
              <a:rPr lang="ko-KR" altLang="en-US" sz="3200" b="1">
                <a:latin typeface="Noto Sans"/>
                <a:ea typeface="Noto Sans KR"/>
                <a:cs typeface="Noto Sans"/>
              </a:rPr>
              <a:t> </a:t>
            </a:r>
            <a:r>
              <a:rPr lang="en-US" altLang="ko-KR" sz="3200" b="1">
                <a:latin typeface="Noto Sans"/>
                <a:ea typeface="Noto Sans KR"/>
                <a:cs typeface="Noto Sans"/>
              </a:rPr>
              <a:t>transit_node_routing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pic>
        <p:nvPicPr>
          <p:cNvPr id="3" name="그림 2" descr="텍스트, 폰트, 도표, 라인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179" y="1057275"/>
            <a:ext cx="6033725" cy="5800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19904" y="0"/>
            <a:ext cx="5363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9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272" y="0"/>
            <a:ext cx="11849455" cy="68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27403"/>
            <a:ext cx="12192000" cy="55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200297" y="499836"/>
            <a:ext cx="9727474" cy="660445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Dijkstra vs Dial’s</a:t>
            </a:r>
            <a:endParaRPr lang="ko-KR" altLang="en-US" sz="2000">
              <a:latin typeface="Noto Sans"/>
              <a:ea typeface="Noto Sans KR"/>
              <a:cs typeface="Noto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2525" y="4036219"/>
            <a:ext cx="9686925" cy="1714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52525" y="1607344"/>
            <a:ext cx="9715500" cy="160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2525" y="3282328"/>
            <a:ext cx="6272379" cy="400110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Dijkstra</a:t>
            </a:r>
            <a:endParaRPr lang="ko-KR" altLang="en-US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2525" y="5873506"/>
            <a:ext cx="6272379" cy="400110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Dial’s</a:t>
            </a:r>
            <a:endParaRPr lang="ko-KR" altLang="en-US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D5AFA-6E7D-3C60-F9E0-AD9415D5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D5A613C0-FD94-978A-87B6-B853E46AF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D91AAC-BCA2-3806-745C-EED154E3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66" t="8571" r="5767" b="4762"/>
          <a:stretch/>
        </p:blipFill>
        <p:spPr>
          <a:xfrm>
            <a:off x="4223657" y="240030"/>
            <a:ext cx="7968343" cy="6676572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D0A178BF-DCC9-7643-6A0B-2A82E04526C0}"/>
              </a:ext>
            </a:extLst>
          </p:cNvPr>
          <p:cNvSpPr txBox="1">
            <a:spLocks/>
          </p:cNvSpPr>
          <p:nvPr/>
        </p:nvSpPr>
        <p:spPr>
          <a:xfrm>
            <a:off x="548639" y="485774"/>
            <a:ext cx="4371704" cy="646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Figure 1</a:t>
            </a:r>
          </a:p>
          <a:p>
            <a:pPr algn="l">
              <a:lnSpc>
                <a:spcPct val="110000"/>
              </a:lnSpc>
            </a:pPr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graph view</a:t>
            </a:r>
          </a:p>
          <a:p>
            <a:pPr algn="l">
              <a:lnSpc>
                <a:spcPct val="110000"/>
              </a:lnSpc>
            </a:pPr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 given subway data</a:t>
            </a:r>
            <a:endParaRPr lang="ko-KR" altLang="en-US" sz="28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465BB-ADEB-9574-7DB1-AB4008556F2A}"/>
              </a:ext>
            </a:extLst>
          </p:cNvPr>
          <p:cNvSpPr txBox="1"/>
          <p:nvPr/>
        </p:nvSpPr>
        <p:spPr>
          <a:xfrm>
            <a:off x="548639" y="2343480"/>
            <a:ext cx="6156961" cy="3350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71E3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 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travel time 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between adjacent stations is 2 minutes.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dirty="0">
              <a:solidFill>
                <a:srgbClr val="2B71E3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transfer time 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between lines is also 2 minutes.</a:t>
            </a:r>
            <a:endParaRPr lang="en-US" altLang="ko-KR" sz="2400" b="1" dirty="0">
              <a:solidFill>
                <a:srgbClr val="2B71E3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57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200297" y="499836"/>
            <a:ext cx="9727474" cy="660445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Dijkstra vs Dial’s</a:t>
            </a:r>
            <a:endParaRPr lang="ko-KR" altLang="en-US" sz="2000">
              <a:latin typeface="Noto Sans"/>
              <a:ea typeface="Noto Sans KR"/>
              <a:cs typeface="Noto San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03524"/>
              </p:ext>
            </p:extLst>
          </p:nvPr>
        </p:nvGraphicFramePr>
        <p:xfrm>
          <a:off x="942789" y="1829805"/>
          <a:ext cx="10160001" cy="39894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40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b="1">
                        <a:latin typeface="Noto Sans"/>
                        <a:cs typeface="Noto San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b="1">
                          <a:latin typeface="Noto Sans"/>
                          <a:ea typeface="Noto Sans"/>
                          <a:cs typeface="Noto Sans"/>
                        </a:rPr>
                        <a:t>Dijkstra</a:t>
                      </a:r>
                      <a:endParaRPr lang="ko-KR" altLang="en-US" b="1">
                        <a:latin typeface="Noto Sans"/>
                        <a:cs typeface="Noto San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b="1">
                          <a:latin typeface="Noto Sans"/>
                          <a:ea typeface="Noto Sans"/>
                          <a:cs typeface="Noto Sans"/>
                        </a:rPr>
                        <a:t>Dial’s</a:t>
                      </a:r>
                      <a:endParaRPr lang="ko-KR" altLang="en-US" b="1">
                        <a:latin typeface="Noto Sans"/>
                        <a:cs typeface="Noto San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40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b="1">
                          <a:latin typeface="Noto Sans"/>
                          <a:ea typeface="Noto Sans"/>
                          <a:cs typeface="Noto Sans"/>
                        </a:rPr>
                        <a:t>Data structure</a:t>
                      </a:r>
                      <a:endParaRPr lang="ko-KR" altLang="en-US" b="1">
                        <a:latin typeface="Noto Sans"/>
                        <a:cs typeface="Noto San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>
                          <a:latin typeface="Noto Sans"/>
                          <a:ea typeface="Noto Sans"/>
                          <a:cs typeface="Noto Sans"/>
                        </a:rPr>
                        <a:t>Heap</a:t>
                      </a:r>
                      <a:endParaRPr lang="ko-KR" altLang="en-US">
                        <a:latin typeface="Noto Sans"/>
                        <a:cs typeface="Noto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>
                          <a:latin typeface="Noto Sans"/>
                          <a:ea typeface="Noto Sans"/>
                          <a:cs typeface="Noto Sans"/>
                        </a:rPr>
                        <a:t>Bucket</a:t>
                      </a:r>
                      <a:endParaRPr lang="ko-KR" altLang="en-US">
                        <a:latin typeface="Noto Sans"/>
                        <a:cs typeface="Noto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40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b="1">
                          <a:latin typeface="Noto Sans"/>
                          <a:ea typeface="Noto Sans"/>
                          <a:cs typeface="Noto Sans"/>
                        </a:rPr>
                        <a:t>Time complexity</a:t>
                      </a:r>
                      <a:endParaRPr lang="ko-KR" altLang="en-US" b="1">
                        <a:latin typeface="Noto Sans"/>
                        <a:cs typeface="Noto San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>
                          <a:latin typeface="Noto Sans"/>
                          <a:ea typeface="Noto Sans"/>
                          <a:cs typeface="Noto Sans"/>
                        </a:rPr>
                        <a:t>O((E+VlogV)V)</a:t>
                      </a:r>
                      <a:endParaRPr lang="ko-KR" altLang="en-US">
                        <a:latin typeface="Noto Sans"/>
                        <a:cs typeface="Noto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>
                          <a:latin typeface="Noto Sans"/>
                          <a:ea typeface="Noto Sans"/>
                          <a:cs typeface="Noto Sans"/>
                        </a:rPr>
                        <a:t>O((E+CV)V)</a:t>
                      </a:r>
                      <a:endParaRPr lang="ko-KR" altLang="en-US">
                        <a:latin typeface="Noto Sans"/>
                        <a:cs typeface="Noto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30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b="1">
                          <a:latin typeface="Noto Sans"/>
                          <a:ea typeface="Noto Sans"/>
                          <a:cs typeface="Noto Sans"/>
                        </a:rPr>
                        <a:t>Edge weight support</a:t>
                      </a:r>
                      <a:endParaRPr lang="ko-KR" altLang="en-US" b="1">
                        <a:latin typeface="Noto Sans"/>
                        <a:cs typeface="Noto San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>
                          <a:latin typeface="Noto Sans"/>
                          <a:ea typeface="Noto Sans"/>
                          <a:cs typeface="Noto Sans"/>
                        </a:rPr>
                        <a:t>Any</a:t>
                      </a:r>
                      <a:r>
                        <a:rPr lang="ko-KR" altLang="en-US">
                          <a:latin typeface="Noto Sans"/>
                          <a:cs typeface="Noto Sans"/>
                        </a:rPr>
                        <a:t> </a:t>
                      </a:r>
                      <a:r>
                        <a:rPr lang="en-US" altLang="ko-KR">
                          <a:latin typeface="Noto Sans"/>
                          <a:ea typeface="Noto Sans"/>
                          <a:cs typeface="Noto Sans"/>
                        </a:rPr>
                        <a:t>positive</a:t>
                      </a:r>
                      <a:r>
                        <a:rPr lang="ko-KR" altLang="en-US">
                          <a:latin typeface="Noto Sans"/>
                          <a:cs typeface="Noto Sans"/>
                        </a:rPr>
                        <a:t> </a:t>
                      </a:r>
                      <a:r>
                        <a:rPr lang="en-US" altLang="ko-KR">
                          <a:latin typeface="Noto Sans"/>
                          <a:ea typeface="Noto Sans"/>
                          <a:cs typeface="Noto Sans"/>
                        </a:rPr>
                        <a:t>real/integer</a:t>
                      </a:r>
                      <a:r>
                        <a:rPr lang="ko-KR" altLang="en-US">
                          <a:latin typeface="Noto Sans"/>
                          <a:cs typeface="Noto San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>
                          <a:latin typeface="Noto Sans"/>
                          <a:ea typeface="Noto Sans"/>
                          <a:cs typeface="Noto Sans"/>
                        </a:rPr>
                        <a:t>Efficient only for small non-negative integers</a:t>
                      </a:r>
                      <a:endParaRPr lang="ko-KR" altLang="en-US">
                        <a:latin typeface="Noto Sans"/>
                        <a:cs typeface="Noto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94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b="1">
                          <a:latin typeface="Noto Sans"/>
                          <a:ea typeface="Noto Sans"/>
                          <a:cs typeface="Noto Sans"/>
                        </a:rPr>
                        <a:t>Graph suitability</a:t>
                      </a:r>
                      <a:endParaRPr lang="ko-KR" altLang="en-US" b="1">
                        <a:latin typeface="Noto Sans"/>
                        <a:cs typeface="Noto Sans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>
                          <a:latin typeface="Noto Sans"/>
                          <a:ea typeface="Noto Sans"/>
                          <a:cs typeface="Noto Sans"/>
                        </a:rPr>
                        <a:t>Stable for all graphs</a:t>
                      </a:r>
                      <a:endParaRPr lang="ko-KR" altLang="en-US">
                        <a:latin typeface="Noto Sans"/>
                        <a:cs typeface="Noto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dirty="0">
                          <a:latin typeface="Noto Sans"/>
                          <a:ea typeface="Noto Sans"/>
                          <a:cs typeface="Noto Sans"/>
                        </a:rPr>
                        <a:t>Only optimal when weights are small and uniform</a:t>
                      </a:r>
                      <a:endParaRPr lang="ko-KR" altLang="en-US" dirty="0">
                        <a:latin typeface="Noto Sans"/>
                        <a:cs typeface="Noto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200297" y="499836"/>
            <a:ext cx="9727474" cy="660445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 KR"/>
                <a:cs typeface="Noto Sans"/>
              </a:rPr>
              <a:t>Dijkstra vs Dial’s</a:t>
            </a:r>
            <a:endParaRPr lang="ko-KR" altLang="en-US" sz="2000">
              <a:latin typeface="Noto Sans"/>
              <a:ea typeface="Noto Sans KR"/>
              <a:cs typeface="Noto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298850"/>
            <a:ext cx="12192000" cy="4260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/>
            <p:cNvPicPr>
              <a:picLocks noChangeAspect="1" noChangeArrowheads="1"/>
            </p:cNvPicPr>
            <p:nvPr/>
          </p:nvPicPr>
          <p:blipFill rotWithShape="1">
            <a:blip r:embed="rId2"/>
            <a:srcRect l="22740" t="1940" r="23650" b="1360"/>
            <a:stretch>
              <a:fillRect/>
            </a:stretch>
          </p:blipFill>
          <p:spPr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</p:spPr>
        </p:pic>
        <p:sp>
          <p:nvSpPr>
            <p:cNvPr id="11" name="부제목 2"/>
            <p:cNvSpPr txBox="1"/>
            <p:nvPr/>
          </p:nvSpPr>
          <p:spPr>
            <a:xfrm>
              <a:off x="3766288" y="3392599"/>
              <a:ext cx="4659424" cy="886890"/>
            </a:xfrm>
            <a:prstGeom prst="rect">
              <a:avLst/>
            </a:prstGeom>
          </p:spPr>
          <p:txBody>
            <a:bodyPr vert="horz" lIns="91440" tIns="45720" rIns="91440" bIns="4572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en-US" altLang="ko-KR" sz="4000" b="1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/>
                  <a:ea typeface="Noto Sans"/>
                  <a:cs typeface="Noto Sans"/>
                </a:rPr>
                <a:t>Analysis</a:t>
              </a:r>
              <a:endParaRPr lang="en-US" altLang="ko-KR" sz="4000" b="1">
                <a:solidFill>
                  <a:schemeClr val="bg1"/>
                </a:solidFill>
                <a:latin typeface="Noto Sans"/>
                <a:ea typeface="Noto Sans"/>
                <a:cs typeface="Noto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4" name="부제목 2"/>
          <p:cNvSpPr txBox="1"/>
          <p:nvPr/>
        </p:nvSpPr>
        <p:spPr>
          <a:xfrm>
            <a:off x="548640" y="485775"/>
            <a:ext cx="340360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>
                <a:latin typeface="Noto Sans"/>
                <a:ea typeface="Noto Sans"/>
                <a:cs typeface="Noto Sans"/>
              </a:rPr>
              <a:t>Analysis</a:t>
            </a:r>
            <a:endParaRPr lang="ko-KR" altLang="en-US" sz="3200" b="1">
              <a:latin typeface="Noto Sans"/>
              <a:ea typeface="Noto Sans KR"/>
              <a:cs typeface="Noto Sans"/>
            </a:endParaRPr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2250" y="1089241"/>
            <a:ext cx="9207500" cy="5566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39564" y="3979228"/>
            <a:ext cx="3512872" cy="60512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000">
                <a:latin typeface="Noto Sans"/>
                <a:ea typeface="Noto Sans KR Medium"/>
                <a:cs typeface="Noto Sans"/>
              </a:rPr>
              <a:t>이상으로 발표를 마치겠습니다</a:t>
            </a:r>
            <a:r>
              <a:rPr lang="en-US" altLang="ko-KR" sz="2000">
                <a:latin typeface="Noto Sans"/>
                <a:ea typeface="Noto Sans"/>
                <a:cs typeface="Noto Sans"/>
              </a:rPr>
              <a:t>.</a:t>
            </a:r>
            <a:endParaRPr lang="ko-KR" altLang="en-US" sz="2000">
              <a:latin typeface="Noto Sans"/>
              <a:ea typeface="Noto Sans KR Medium"/>
              <a:cs typeface="Noto Sans"/>
            </a:endParaRPr>
          </a:p>
        </p:txBody>
      </p:sp>
      <p:sp>
        <p:nvSpPr>
          <p:cNvPr id="11" name="부제목 2"/>
          <p:cNvSpPr txBox="1"/>
          <p:nvPr/>
        </p:nvSpPr>
        <p:spPr>
          <a:xfrm>
            <a:off x="1599247" y="1765618"/>
            <a:ext cx="8993506" cy="1663382"/>
          </a:xfrm>
          <a:prstGeom prst="rect">
            <a:avLst/>
          </a:prstGeom>
          <a:noFill/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ko-KR" sz="5400">
                <a:gradFill flip="none" rotWithShape="1">
                  <a:gsLst>
                    <a:gs pos="0">
                      <a:srgbClr val="DA3068"/>
                    </a:gs>
                    <a:gs pos="100000">
                      <a:srgbClr val="2B71E3"/>
                    </a:gs>
                  </a:gsLst>
                  <a:lin ang="2700000" scaled="1"/>
                  <a:tileRect/>
                </a:gradFill>
                <a:latin typeface="Noto Sans Black"/>
                <a:ea typeface="Noto Sans Black"/>
                <a:cs typeface="Noto Sans Black"/>
              </a:rPr>
              <a:t>Thank you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5400">
                <a:gradFill flip="none" rotWithShape="1">
                  <a:gsLst>
                    <a:gs pos="0">
                      <a:srgbClr val="DA3068"/>
                    </a:gs>
                    <a:gs pos="100000">
                      <a:srgbClr val="2B71E3"/>
                    </a:gs>
                  </a:gsLst>
                  <a:lin ang="2700000" scaled="1"/>
                  <a:tileRect/>
                </a:gradFill>
                <a:latin typeface="Noto Sans Black"/>
                <a:ea typeface="Noto Sans Black"/>
                <a:cs typeface="Noto Sans Black"/>
              </a:rPr>
              <a:t>for listening!</a:t>
            </a:r>
            <a:endParaRPr lang="ko-KR" altLang="en-US" sz="5400">
              <a:gradFill flip="none" rotWithShape="1">
                <a:gsLst>
                  <a:gs pos="0">
                    <a:srgbClr val="DA3068"/>
                  </a:gs>
                  <a:gs pos="100000">
                    <a:srgbClr val="2B71E3"/>
                  </a:gs>
                </a:gsLst>
                <a:lin ang="2700000" scaled="1"/>
                <a:tileRect/>
              </a:gradFill>
              <a:latin typeface="Noto Sans Black"/>
              <a:ea typeface="Noto Sans KR Black"/>
              <a:cs typeface="Noto Sans Black"/>
            </a:endParaRPr>
          </a:p>
        </p:txBody>
      </p:sp>
      <p:sp>
        <p:nvSpPr>
          <p:cNvPr id="9220" name="TextBox 9219"/>
          <p:cNvSpPr txBox="1"/>
          <p:nvPr/>
        </p:nvSpPr>
        <p:spPr>
          <a:xfrm>
            <a:off x="3694902" y="4506038"/>
            <a:ext cx="7360605" cy="36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 </a:t>
            </a:r>
            <a:r>
              <a:rPr lang="en-US" altLang="ko-KR">
                <a:hlinkClick r:id="rId3"/>
              </a:rPr>
              <a:t>https://github.com/Im-jDiOt/subway_sp_tnr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242CA-6960-29BD-F72E-76297E4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A5307CD-4D7E-B297-5594-51FFEA2CE4D4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D46E30C8-FA51-E3B5-D9C6-9BD796FFB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DB0549DF-9581-48C8-EB59-6E50A694E3C2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3109593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Dijkstra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3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5" name="TextBox 2"/>
          <p:cNvSpPr txBox="1"/>
          <p:nvPr/>
        </p:nvSpPr>
        <p:spPr>
          <a:xfrm>
            <a:off x="332509" y="1265093"/>
            <a:ext cx="10584873" cy="53039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CA0260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공통점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1. Greedy.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2.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최단 경로의 부분 경로도 최단 경로</a:t>
            </a: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최악의 시간 복잡도는 우선순위 큐를 사용할 경우 </a:t>
            </a:r>
            <a:r>
              <a:rPr kumimoji="0" lang="ko-KR" altLang="en-US" sz="2000" b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O</a:t>
            </a:r>
            <a:r>
              <a:rPr kumimoji="0" lang="ko-KR" altLang="en-US" sz="2000" b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(</a:t>
            </a:r>
            <a:r>
              <a:rPr kumimoji="0" lang="ko-KR" altLang="en-US" sz="2000" b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ElogV</a:t>
            </a:r>
            <a:r>
              <a:rPr kumimoji="0" lang="ko-KR" altLang="en-US" sz="2000" b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로 동일 </a:t>
            </a: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(E :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노드 사이의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간선의 수</a:t>
            </a: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srgbClr val="5400DC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차이점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1.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최단 노드 탐색 후 탐색 종료 </a:t>
            </a: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or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다른 노드까지의 최단 경로 계산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‘</a:t>
            </a:r>
            <a:r>
              <a:rPr kumimoji="0" lang="en-US" altLang="ko-KR" sz="20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UCS</a:t>
            </a:r>
            <a:r>
              <a:rPr kumimoji="0" lang="ko-KR" altLang="en-US" sz="20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는</a:t>
            </a:r>
            <a:r>
              <a:rPr kumimoji="0" lang="en-US" altLang="ko-KR" sz="20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Dijkstra</a:t>
            </a:r>
            <a:r>
              <a:rPr kumimoji="0" lang="ko-KR" altLang="en-US" sz="200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의 특정 사용 사례</a:t>
            </a: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’.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2. UCS 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순방향 누적</a:t>
            </a: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메모리 사용 높음</a:t>
            </a: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다익스트라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역방향 누적</a:t>
            </a: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메모리 사용 낮음</a:t>
            </a:r>
            <a: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br>
              <a:rPr kumimoji="0" lang="en-US" altLang="ko-KR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</a:br>
            <a:r>
              <a:rPr kumimoji="0" lang="ko-KR" altLang="en-US" sz="2000" b="0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경로 반환 시 추가 연산 필요</a:t>
            </a:r>
          </a:p>
        </p:txBody>
      </p:sp>
      <p:sp>
        <p:nvSpPr>
          <p:cNvPr id="6" name="부제목 2"/>
          <p:cNvSpPr txBox="1"/>
          <p:nvPr/>
        </p:nvSpPr>
        <p:spPr>
          <a:xfrm>
            <a:off x="332509" y="508289"/>
            <a:ext cx="8028233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kumimoji="0" sz="2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Font typeface="Arial"/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prstClr val="black"/>
                </a:solidFill>
                <a:effectLst/>
                <a:uLnTx/>
                <a:uFillTx/>
                <a:latin typeface="Noto Sans"/>
                <a:ea typeface="Noto Sans KR"/>
                <a:cs typeface="Noto Sans"/>
              </a:rPr>
              <a:t>UCS (Uniform-Cost Search), Dijkstra</a:t>
            </a:r>
            <a:endParaRPr kumimoji="0" lang="en-US" altLang="ko-KR" sz="3200" b="1" i="0" u="none" strike="noStrike" kern="1200" cap="none" spc="0" normalizeH="0" baseline="0" dirty="0">
              <a:solidFill>
                <a:prstClr val="black"/>
              </a:solidFill>
              <a:latin typeface="Noto Sans"/>
              <a:ea typeface="Noto Sans KR"/>
              <a:cs typeface="No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/>
          <p:cNvSpPr txBox="1"/>
          <p:nvPr/>
        </p:nvSpPr>
        <p:spPr>
          <a:xfrm>
            <a:off x="367085" y="500047"/>
            <a:ext cx="419608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kumimoji="0" sz="2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en-US" altLang="ko-KR" sz="3200" b="1" dirty="0">
                <a:latin typeface="Noto Sans"/>
                <a:ea typeface="Noto Sans KR"/>
                <a:cs typeface="Noto Sans"/>
              </a:rPr>
              <a:t>Priority Queue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367085" y="1356794"/>
            <a:ext cx="11457831" cy="4472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5400D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1. Minheap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complete binary tree,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부모가 자식보다 작거나 같아야 함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pop, push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를 쉽게 하기 위한 메서드들 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_parent(self, </a:t>
            </a:r>
            <a:r>
              <a:rPr lang="en-US" altLang="ko-KR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i</a:t>
            </a:r>
            <a:r>
              <a:rPr lang="en-US" altLang="ko-KR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 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등</a:t>
            </a:r>
            <a:endParaRPr lang="en-US" altLang="ko-KR" sz="20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rgbClr val="CA02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2. </a:t>
            </a:r>
            <a:r>
              <a:rPr lang="ko-KR" altLang="en-US" sz="2400" b="1" dirty="0">
                <a:solidFill>
                  <a:srgbClr val="CA026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사용 이유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최솟값이나 최댓값을 찾을 때 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O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(1)의 시간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원소 삽입(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push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 및 제거(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pop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 시 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O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(</a:t>
            </a: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logn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)의 시간 복잡도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리스트보다 효율적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Greedy에</a:t>
            </a:r>
            <a:r>
              <a:rPr lang="ko-KR" altLang="en-US" sz="20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필수적</a:t>
            </a:r>
            <a:endParaRPr lang="ko-KR" altLang="en-US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5915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/>
          <p:cNvPicPr>
            <a:picLocks noChangeAspect="1" noChangeArrowheads="1"/>
          </p:cNvPicPr>
          <p:nvPr/>
        </p:nvPicPr>
        <p:blipFill rotWithShape="1">
          <a:blip r:embed="rId3"/>
          <a:srcRect t="41840" b="53000"/>
          <a:stretch>
            <a:fillRect/>
          </a:stretch>
        </p:blipFill>
        <p:spPr>
          <a:xfrm>
            <a:off x="0" y="0"/>
            <a:ext cx="12192000" cy="240030"/>
          </a:xfrm>
          <a:prstGeom prst="rect">
            <a:avLst/>
          </a:prstGeom>
          <a:noFill/>
        </p:spPr>
      </p:pic>
      <p:sp>
        <p:nvSpPr>
          <p:cNvPr id="3" name="부제목 2"/>
          <p:cNvSpPr txBox="1"/>
          <p:nvPr/>
        </p:nvSpPr>
        <p:spPr>
          <a:xfrm>
            <a:off x="408042" y="468979"/>
            <a:ext cx="4196080" cy="5715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ctr" defTabSz="232257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kumimoji="0" sz="24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3200" b="1" dirty="0">
                <a:latin typeface="Noto Sans"/>
                <a:ea typeface="Noto Sans KR"/>
                <a:cs typeface="Noto Sans"/>
              </a:rPr>
              <a:t>Phase 1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408042" y="1230808"/>
            <a:ext cx="11457831" cy="33547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각 호선 분기 시스템 도입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.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분기 환승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: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3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MinHeap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사용하여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다익스트라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알고리즘을 구현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모든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노드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탐색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prev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(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경로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재구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성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),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dist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(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중복 계산 방지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각 노선은 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s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ubway_lines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ko-KR" altLang="en-US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딕셔너리에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리스트로 저장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그래프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생성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및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노드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: (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노선명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,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역이름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)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튜플로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구성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출발역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이름과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도착역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이름을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입력받아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최단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시간과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경로를</a:t>
            </a:r>
            <a:r>
              <a:rPr lang="en-US" altLang="ko-KR" sz="2400" dirty="0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 </a:t>
            </a:r>
            <a:r>
              <a:rPr lang="en-US" altLang="ko-KR" sz="240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"/>
              </a:rPr>
              <a:t>반환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  <a:cs typeface="Noto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7683" y="4831254"/>
            <a:ext cx="5629274" cy="1390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2743" y="5549752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phase 1 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서울 인천 평균 실행 시간: 0.001127 초</a:t>
            </a:r>
            <a:endParaRPr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49360" y="2412858"/>
            <a:ext cx="3105150" cy="495300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95897" y="3250623"/>
            <a:ext cx="2867025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2815</Words>
  <Application>Microsoft Office PowerPoint</Application>
  <PresentationFormat>와이드스크린</PresentationFormat>
  <Paragraphs>447</Paragraphs>
  <Slides>54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Noto Sans</vt:lpstr>
      <vt:lpstr>Wingdings</vt:lpstr>
      <vt:lpstr>Cambria Math</vt:lpstr>
      <vt:lpstr>Noto Sans KR</vt:lpstr>
      <vt:lpstr>Noto Sans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Mediapipe와 pygame을 이용한 AR 게임 제작</dc:title>
  <dc:creator>user</dc:creator>
  <cp:lastModifiedBy>sunnykej0326@gmail.com</cp:lastModifiedBy>
  <cp:revision>42</cp:revision>
  <dcterms:created xsi:type="dcterms:W3CDTF">2024-09-03T04:00:19Z</dcterms:created>
  <dcterms:modified xsi:type="dcterms:W3CDTF">2025-06-08T02:47:02Z</dcterms:modified>
  <cp:version/>
</cp:coreProperties>
</file>